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80" r:id="rId2"/>
    <p:sldId id="306" r:id="rId3"/>
    <p:sldId id="307" r:id="rId4"/>
    <p:sldId id="308" r:id="rId5"/>
    <p:sldId id="314" r:id="rId6"/>
    <p:sldId id="309" r:id="rId7"/>
    <p:sldId id="312" r:id="rId8"/>
    <p:sldId id="311" r:id="rId9"/>
    <p:sldId id="317" r:id="rId10"/>
    <p:sldId id="315" r:id="rId11"/>
    <p:sldId id="316" r:id="rId12"/>
    <p:sldId id="318" r:id="rId13"/>
    <p:sldId id="388"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413"/>
    <a:srgbClr val="FFB514"/>
    <a:srgbClr val="FFC101"/>
    <a:srgbClr val="FFE48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969"/>
    <p:restoredTop sz="79471" autoAdjust="0"/>
  </p:normalViewPr>
  <p:slideViewPr>
    <p:cSldViewPr snapToGrid="0" snapToObjects="1">
      <p:cViewPr varScale="1">
        <p:scale>
          <a:sx n="169" d="100"/>
          <a:sy n="169" d="100"/>
        </p:scale>
        <p:origin x="1456" y="10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F3281-8FB9-473E-A2D4-7CB57B98F8A4}" type="datetimeFigureOut">
              <a:rPr lang="en-US" smtClean="0"/>
              <a:t>4/29/2023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2E1FE-4189-4379-96FB-81743B5C961D}" type="slidenum">
              <a:rPr lang="en-US" smtClean="0"/>
              <a:t>‹#›</a:t>
            </a:fld>
            <a:endParaRPr lang="en-US"/>
          </a:p>
        </p:txBody>
      </p:sp>
    </p:spTree>
    <p:extLst>
      <p:ext uri="{BB962C8B-B14F-4D97-AF65-F5344CB8AC3E}">
        <p14:creationId xmlns:p14="http://schemas.microsoft.com/office/powerpoint/2010/main" val="3380036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1</a:t>
            </a:fld>
            <a:endParaRPr lang="en-US"/>
          </a:p>
        </p:txBody>
      </p:sp>
    </p:spTree>
    <p:extLst>
      <p:ext uri="{BB962C8B-B14F-4D97-AF65-F5344CB8AC3E}">
        <p14:creationId xmlns:p14="http://schemas.microsoft.com/office/powerpoint/2010/main" val="2646222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22 pictures with labels someone had already done that work for us. We are just using this data for training. As previously discussed, remember that data could have biases, could also have errors.</a:t>
            </a:r>
          </a:p>
          <a:p>
            <a:endParaRPr lang="en-US" dirty="0"/>
          </a:p>
          <a:p>
            <a:r>
              <a:rPr lang="en-US" dirty="0"/>
              <a:t>In very simple terms, the ML classification model compares the new picture and try to the most similar pictures from those in the training data. The algorithm does not know nothing beyond that what is in the training data.</a:t>
            </a:r>
          </a:p>
          <a:p>
            <a:endParaRPr lang="en-US" dirty="0"/>
          </a:p>
          <a:p>
            <a:r>
              <a:rPr lang="en-US" dirty="0"/>
              <a:t>We will serve as the classification model, go thru the exercise of discussing which are the most similar pictures and explore challenges.</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EB2ABC24-3D04-4B00-AC36-F8B21393E9F2}" type="slidenum">
              <a:rPr lang="en-US" smtClean="0"/>
              <a:t>2</a:t>
            </a:fld>
            <a:endParaRPr lang="en-US"/>
          </a:p>
        </p:txBody>
      </p:sp>
    </p:spTree>
    <p:extLst>
      <p:ext uri="{BB962C8B-B14F-4D97-AF65-F5344CB8AC3E}">
        <p14:creationId xmlns:p14="http://schemas.microsoft.com/office/powerpoint/2010/main" val="79980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 mostly composed of round objects “Space” and “Non-Space” objects.</a:t>
            </a:r>
          </a:p>
          <a:p>
            <a:r>
              <a:rPr lang="en-US" dirty="0"/>
              <a:t>“Space” object will be mostly rounds space objects such as planets, moons and space vehicle.</a:t>
            </a:r>
          </a:p>
          <a:p>
            <a:endParaRPr lang="en-US" dirty="0"/>
          </a:p>
          <a:p>
            <a:r>
              <a:rPr lang="en-US" dirty="0"/>
              <a:t>“Not Space Object” will be mostly round objects like fruits, food, balls, some landscapes.</a:t>
            </a:r>
          </a:p>
          <a:p>
            <a:endParaRPr lang="en-US" dirty="0"/>
          </a:p>
          <a:p>
            <a:r>
              <a:rPr lang="en-US" dirty="0"/>
              <a:t>In the next slides our job is to find the most similar picture and think about the confidence that we have if our new picture is “Space” or “Non-Space Object”. You can put in the chat your answer.</a:t>
            </a:r>
          </a:p>
          <a:p>
            <a:endParaRPr lang="en-US" dirty="0"/>
          </a:p>
          <a:p>
            <a:r>
              <a:rPr lang="en-US" dirty="0"/>
              <a:t>Pictures from:</a:t>
            </a:r>
          </a:p>
          <a:p>
            <a:r>
              <a:rPr lang="en-US" dirty="0"/>
              <a:t>https://www.nasa.gov/mission_pages/mer/images/index.html </a:t>
            </a:r>
          </a:p>
          <a:p>
            <a:r>
              <a:rPr lang="en-US" dirty="0"/>
              <a:t>https://www.nasa.gov/mission_pages/sunearth/news/News111312-m6flare.html</a:t>
            </a:r>
          </a:p>
          <a:p>
            <a:r>
              <a:rPr lang="en-US" dirty="0"/>
              <a:t>https://flickr.com/photos/nasawebbtelescope/</a:t>
            </a:r>
          </a:p>
          <a:p>
            <a:r>
              <a:rPr lang="en-US" dirty="0"/>
              <a:t>https://www.jpl.nasa.gov/news/curiosity-mars-rover-resumes-full-operations</a:t>
            </a:r>
          </a:p>
          <a:p>
            <a:endParaRPr lang="en-US" dirty="0"/>
          </a:p>
        </p:txBody>
      </p:sp>
      <p:sp>
        <p:nvSpPr>
          <p:cNvPr id="4" name="Slide Number Placeholder 3"/>
          <p:cNvSpPr>
            <a:spLocks noGrp="1"/>
          </p:cNvSpPr>
          <p:nvPr>
            <p:ph type="sldNum" sz="quarter" idx="5"/>
          </p:nvPr>
        </p:nvSpPr>
        <p:spPr/>
        <p:txBody>
          <a:bodyPr/>
          <a:lstStyle/>
          <a:p>
            <a:fld id="{EB2ABC24-3D04-4B00-AC36-F8B21393E9F2}" type="slidenum">
              <a:rPr lang="en-US" smtClean="0"/>
              <a:t>3</a:t>
            </a:fld>
            <a:endParaRPr lang="en-US"/>
          </a:p>
        </p:txBody>
      </p:sp>
    </p:spTree>
    <p:extLst>
      <p:ext uri="{BB962C8B-B14F-4D97-AF65-F5344CB8AC3E}">
        <p14:creationId xmlns:p14="http://schemas.microsoft.com/office/powerpoint/2010/main" val="3545369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training data images:</a:t>
            </a:r>
          </a:p>
          <a:p>
            <a:r>
              <a:rPr lang="en-US" dirty="0"/>
              <a:t>Image A, all will probably agree is “Space Object”. Labeled as “Space Object” in the data.</a:t>
            </a:r>
          </a:p>
          <a:p>
            <a:r>
              <a:rPr lang="en-US" dirty="0"/>
              <a:t>Image B, all will probably agree is “Space Object” because there is only one vehicle which is the rover how ever in reality it labeled/classified as a “non-Space Object”.</a:t>
            </a:r>
          </a:p>
          <a:p>
            <a:r>
              <a:rPr lang="en-US" dirty="0"/>
              <a:t>Image C, all will probably agree is “Non-Space Object”. Labeled as “Non-space object” in the data.</a:t>
            </a:r>
          </a:p>
          <a:p>
            <a:r>
              <a:rPr lang="en-US" dirty="0"/>
              <a:t>Image D, all will probably agree is “Space Object”. Labeled as “Space Object” in the data.</a:t>
            </a:r>
          </a:p>
          <a:p>
            <a:endParaRPr lang="en-US" dirty="0"/>
          </a:p>
          <a:p>
            <a:r>
              <a:rPr lang="en-US" dirty="0"/>
              <a:t>Based on this our accuracy most probably will be about 75% where the go-kart picture will most probably could be classified as the “Space Object” due to the Rover.</a:t>
            </a:r>
          </a:p>
        </p:txBody>
      </p:sp>
      <p:sp>
        <p:nvSpPr>
          <p:cNvPr id="4" name="Slide Number Placeholder 3"/>
          <p:cNvSpPr>
            <a:spLocks noGrp="1"/>
          </p:cNvSpPr>
          <p:nvPr>
            <p:ph type="sldNum" sz="quarter" idx="5"/>
          </p:nvPr>
        </p:nvSpPr>
        <p:spPr/>
        <p:txBody>
          <a:bodyPr/>
          <a:lstStyle/>
          <a:p>
            <a:fld id="{EB2ABC24-3D04-4B00-AC36-F8B21393E9F2}" type="slidenum">
              <a:rPr lang="en-US" smtClean="0"/>
              <a:t>4</a:t>
            </a:fld>
            <a:endParaRPr lang="en-US"/>
          </a:p>
        </p:txBody>
      </p:sp>
    </p:spTree>
    <p:extLst>
      <p:ext uri="{BB962C8B-B14F-4D97-AF65-F5344CB8AC3E}">
        <p14:creationId xmlns:p14="http://schemas.microsoft.com/office/powerpoint/2010/main" val="3253707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E is a “Non-Space Object”, and we will have medium to high </a:t>
            </a:r>
            <a:r>
              <a:rPr lang="en-US" dirty="0" err="1"/>
              <a:t>condfidence</a:t>
            </a:r>
            <a:r>
              <a:rPr lang="en-US" dirty="0"/>
              <a:t> that it is “Non-Space Object”.</a:t>
            </a:r>
          </a:p>
          <a:p>
            <a:r>
              <a:rPr lang="en-US" dirty="0"/>
              <a:t>Image F is a “Space-Object”, and we will probably have pretty high confidence that it is “Space Object”.</a:t>
            </a:r>
          </a:p>
          <a:p>
            <a:r>
              <a:rPr lang="en-US" dirty="0"/>
              <a:t>Image G is a “Non-Space Object”, we will probably have a good confidence that it is “Non-Space Object” as there is a similar sunset image.</a:t>
            </a:r>
          </a:p>
        </p:txBody>
      </p:sp>
      <p:sp>
        <p:nvSpPr>
          <p:cNvPr id="4" name="Slide Number Placeholder 3"/>
          <p:cNvSpPr>
            <a:spLocks noGrp="1"/>
          </p:cNvSpPr>
          <p:nvPr>
            <p:ph type="sldNum" sz="quarter" idx="5"/>
          </p:nvPr>
        </p:nvSpPr>
        <p:spPr/>
        <p:txBody>
          <a:bodyPr/>
          <a:lstStyle/>
          <a:p>
            <a:fld id="{EB2ABC24-3D04-4B00-AC36-F8B21393E9F2}" type="slidenum">
              <a:rPr lang="en-US" smtClean="0"/>
              <a:t>5</a:t>
            </a:fld>
            <a:endParaRPr lang="en-US"/>
          </a:p>
        </p:txBody>
      </p:sp>
    </p:spTree>
    <p:extLst>
      <p:ext uri="{BB962C8B-B14F-4D97-AF65-F5344CB8AC3E}">
        <p14:creationId xmlns:p14="http://schemas.microsoft.com/office/powerpoint/2010/main" val="64874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 may have medium confidence that it is “Space Object” as the most similar picture in the training data is the space rover.</a:t>
            </a:r>
          </a:p>
          <a:p>
            <a:r>
              <a:rPr lang="en-US" dirty="0"/>
              <a:t>Image I would be interesting, we could have low confidence that it is a “Space Object” or “Not-Space object”. This potentially will be because the round shape, with dark background which would be similar to most “Space Object” images in the training data or “Not-Space Object” because there is the Ferris Wheel. In any case the confidence will probably be low.</a:t>
            </a:r>
          </a:p>
          <a:p>
            <a:r>
              <a:rPr lang="en-US" dirty="0"/>
              <a:t>Image J will probably be “Space Object” with high confidence.</a:t>
            </a:r>
          </a:p>
        </p:txBody>
      </p:sp>
      <p:sp>
        <p:nvSpPr>
          <p:cNvPr id="4" name="Slide Number Placeholder 3"/>
          <p:cNvSpPr>
            <a:spLocks noGrp="1"/>
          </p:cNvSpPr>
          <p:nvPr>
            <p:ph type="sldNum" sz="quarter" idx="5"/>
          </p:nvPr>
        </p:nvSpPr>
        <p:spPr/>
        <p:txBody>
          <a:bodyPr/>
          <a:lstStyle/>
          <a:p>
            <a:fld id="{EB2ABC24-3D04-4B00-AC36-F8B21393E9F2}" type="slidenum">
              <a:rPr lang="en-US" smtClean="0"/>
              <a:t>6</a:t>
            </a:fld>
            <a:endParaRPr lang="en-US"/>
          </a:p>
        </p:txBody>
      </p:sp>
    </p:spTree>
    <p:extLst>
      <p:ext uri="{BB962C8B-B14F-4D97-AF65-F5344CB8AC3E}">
        <p14:creationId xmlns:p14="http://schemas.microsoft.com/office/powerpoint/2010/main" val="4233948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K we will have high confidence that it is a “Space Object”, however this is a picture of a peperoni against black background.</a:t>
            </a:r>
          </a:p>
          <a:p>
            <a:r>
              <a:rPr lang="en-US" dirty="0"/>
              <a:t>Image L we will have high confidence that it is a “Space Object” as there is a similar picture of the rover.</a:t>
            </a:r>
          </a:p>
          <a:p>
            <a:r>
              <a:rPr lang="en-US" dirty="0"/>
              <a:t>Image M we will have high confidence that it is a “Not-Space Object” as there is a similar picture of a soccer ball.</a:t>
            </a:r>
          </a:p>
          <a:p>
            <a:endParaRPr lang="en-US" dirty="0"/>
          </a:p>
          <a:p>
            <a:r>
              <a:rPr lang="en-US" dirty="0"/>
              <a:t>A Pepperoni mage being confused by a planet happened when a scientist shared the image in Twitter praising the level of detail (https://www.cnn.com/2022/08/05/europe/scientist-space-image-chorizo-intl-scli-scn/index.html). It was an example of cognitive bias which can affect training data labeling as well as ML classification performance due to the underlying bias in the data. </a:t>
            </a:r>
          </a:p>
        </p:txBody>
      </p:sp>
      <p:sp>
        <p:nvSpPr>
          <p:cNvPr id="4" name="Slide Number Placeholder 3"/>
          <p:cNvSpPr>
            <a:spLocks noGrp="1"/>
          </p:cNvSpPr>
          <p:nvPr>
            <p:ph type="sldNum" sz="quarter" idx="5"/>
          </p:nvPr>
        </p:nvSpPr>
        <p:spPr/>
        <p:txBody>
          <a:bodyPr/>
          <a:lstStyle/>
          <a:p>
            <a:fld id="{EB2ABC24-3D04-4B00-AC36-F8B21393E9F2}" type="slidenum">
              <a:rPr lang="en-US" smtClean="0"/>
              <a:t>7</a:t>
            </a:fld>
            <a:endParaRPr lang="en-US"/>
          </a:p>
        </p:txBody>
      </p:sp>
    </p:spTree>
    <p:extLst>
      <p:ext uri="{BB962C8B-B14F-4D97-AF65-F5344CB8AC3E}">
        <p14:creationId xmlns:p14="http://schemas.microsoft.com/office/powerpoint/2010/main" val="463947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 challenges as we discussed in our exercise will occur in AI classification model. Also, different performances depending on the algorithm and why testing and benchmarking of different models and algorithms and in cases datasets is needed.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balance, The original data had two vehicle images (rover and go-kart) however, the rover was used in the training and go-kart was used in the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discussing data biases, recall the training data. Should the picture with the sun be labeled as “Space object” or “non-space object”? Some may think one way or the other. Perhaps depending on the final goal of the classification system it may be better remove it and clean it out. Perhaps we need a group of subject matter experts to make the decision. If you are an astronomer, you may be more willing to label it as space object which would be an example of cognitive bias. Data bias can be inadvertently or on purpose added to the training data and negatively affect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Bias: Disproportionate weight in favor of or against an idea or thing, usually in a way that is unfair.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Cognitive bias: Individuals create their own “subjective reality” from their perception of the input.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Confirmation bias: Tendency to search for, interpret, favor, and recall information in a way that confirms or supports one’s prior beliefs or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we increase the number of space objects with different background colors? Most probably not as having a black background is an intrinsic property of most space object images. It will also depend on what we are trying to classify, if we will be classifying vehicles the we may need more images of those in space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practice databases and data may have errors and be incorrectly label which may affect and reduce the accuracy of your model. Classification is also not an exact science. In many cases where data is labeled and classified manually there could be overlap in some of the labels and classes. Data that has been classified manually may be a perception of how the person that performed the labeling, or the classification may see the world and biases (e.g., cognitive, affinity, confirmation) may be built into the data that will be used into the model. </a:t>
            </a:r>
          </a:p>
          <a:p>
            <a:endParaRPr lang="en-US" dirty="0"/>
          </a:p>
        </p:txBody>
      </p:sp>
      <p:sp>
        <p:nvSpPr>
          <p:cNvPr id="4" name="Slide Number Placeholder 3"/>
          <p:cNvSpPr>
            <a:spLocks noGrp="1"/>
          </p:cNvSpPr>
          <p:nvPr>
            <p:ph type="sldNum" sz="quarter" idx="5"/>
          </p:nvPr>
        </p:nvSpPr>
        <p:spPr/>
        <p:txBody>
          <a:bodyPr/>
          <a:lstStyle/>
          <a:p>
            <a:fld id="{EB2ABC24-3D04-4B00-AC36-F8B21393E9F2}" type="slidenum">
              <a:rPr lang="en-US" smtClean="0"/>
              <a:t>8</a:t>
            </a:fld>
            <a:endParaRPr lang="en-US"/>
          </a:p>
        </p:txBody>
      </p:sp>
    </p:spTree>
    <p:extLst>
      <p:ext uri="{BB962C8B-B14F-4D97-AF65-F5344CB8AC3E}">
        <p14:creationId xmlns:p14="http://schemas.microsoft.com/office/powerpoint/2010/main" val="446932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0C57B0-D487-4CD4-A805-913DA8BEBA8F}" type="slidenum">
              <a:rPr lang="en-US" smtClean="0"/>
              <a:t>12</a:t>
            </a:fld>
            <a:endParaRPr lang="en-US"/>
          </a:p>
        </p:txBody>
      </p:sp>
    </p:spTree>
    <p:extLst>
      <p:ext uri="{BB962C8B-B14F-4D97-AF65-F5344CB8AC3E}">
        <p14:creationId xmlns:p14="http://schemas.microsoft.com/office/powerpoint/2010/main" val="26521808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750DB4D-B8A9-1444-AD38-47E7DC842E34}"/>
              </a:ext>
            </a:extLst>
          </p:cNvPr>
          <p:cNvGrpSpPr/>
          <p:nvPr userDrawn="1"/>
        </p:nvGrpSpPr>
        <p:grpSpPr>
          <a:xfrm>
            <a:off x="0" y="564776"/>
            <a:ext cx="9144000" cy="2812676"/>
            <a:chOff x="0" y="564776"/>
            <a:chExt cx="9144000" cy="2812676"/>
          </a:xfrm>
        </p:grpSpPr>
        <p:pic>
          <p:nvPicPr>
            <p:cNvPr id="8" name="Picture 7" descr="MD-flag-background-ppt.png">
              <a:extLst>
                <a:ext uri="{FF2B5EF4-FFF2-40B4-BE49-F238E27FC236}">
                  <a16:creationId xmlns:a16="http://schemas.microsoft.com/office/drawing/2014/main" id="{F7107FCE-8F5A-C04F-BCC1-EE10E58626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64776"/>
              <a:ext cx="9143999" cy="571500"/>
            </a:xfrm>
            <a:prstGeom prst="rect">
              <a:avLst/>
            </a:prstGeom>
          </p:spPr>
        </p:pic>
        <p:pic>
          <p:nvPicPr>
            <p:cNvPr id="9" name="Picture 8" descr="MD-flag-background-ppt.png">
              <a:extLst>
                <a:ext uri="{FF2B5EF4-FFF2-40B4-BE49-F238E27FC236}">
                  <a16:creationId xmlns:a16="http://schemas.microsoft.com/office/drawing/2014/main" id="{F0253FC5-B373-A74E-B6E6-917757C74FE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129553"/>
              <a:ext cx="9143999" cy="571500"/>
            </a:xfrm>
            <a:prstGeom prst="rect">
              <a:avLst/>
            </a:prstGeom>
          </p:spPr>
        </p:pic>
        <p:pic>
          <p:nvPicPr>
            <p:cNvPr id="10" name="Picture 9" descr="MD-flag-background-ppt.png">
              <a:extLst>
                <a:ext uri="{FF2B5EF4-FFF2-40B4-BE49-F238E27FC236}">
                  <a16:creationId xmlns:a16="http://schemas.microsoft.com/office/drawing/2014/main" id="{3FA1E57B-75B7-514C-9D43-1B196ABC5D2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685365"/>
              <a:ext cx="9143999" cy="571500"/>
            </a:xfrm>
            <a:prstGeom prst="rect">
              <a:avLst/>
            </a:prstGeom>
          </p:spPr>
        </p:pic>
        <p:pic>
          <p:nvPicPr>
            <p:cNvPr id="11" name="Picture 10" descr="MD-flag-background-ppt.png">
              <a:extLst>
                <a:ext uri="{FF2B5EF4-FFF2-40B4-BE49-F238E27FC236}">
                  <a16:creationId xmlns:a16="http://schemas.microsoft.com/office/drawing/2014/main" id="{C4096511-65C6-374D-AD92-8D8CE45990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229970"/>
              <a:ext cx="9143999" cy="571500"/>
            </a:xfrm>
            <a:prstGeom prst="rect">
              <a:avLst/>
            </a:prstGeom>
          </p:spPr>
        </p:pic>
        <p:pic>
          <p:nvPicPr>
            <p:cNvPr id="12" name="Picture 11" descr="MD-flag-background-ppt.png">
              <a:extLst>
                <a:ext uri="{FF2B5EF4-FFF2-40B4-BE49-F238E27FC236}">
                  <a16:creationId xmlns:a16="http://schemas.microsoft.com/office/drawing/2014/main" id="{EA8C6FDD-105B-154D-AD2A-A0F28EE5735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805952"/>
              <a:ext cx="9143999" cy="571500"/>
            </a:xfrm>
            <a:prstGeom prst="rect">
              <a:avLst/>
            </a:prstGeom>
          </p:spPr>
        </p:pic>
      </p:grpSp>
      <p:sp>
        <p:nvSpPr>
          <p:cNvPr id="3" name="Subtitle 2"/>
          <p:cNvSpPr>
            <a:spLocks noGrp="1"/>
          </p:cNvSpPr>
          <p:nvPr>
            <p:ph type="subTitle" idx="1"/>
          </p:nvPr>
        </p:nvSpPr>
        <p:spPr>
          <a:xfrm>
            <a:off x="1418665" y="3657600"/>
            <a:ext cx="6400800" cy="860612"/>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463C41C-A487-0C45-A261-16903102544D}" type="datetimeFigureOut">
              <a:rPr lang="en-US" smtClean="0"/>
              <a:t>4/29/2023</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03D4822F-9476-F54E-82C8-367A21C0DA5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42504" y="119795"/>
            <a:ext cx="2486041" cy="572729"/>
          </a:xfrm>
          <a:prstGeom prst="rect">
            <a:avLst/>
          </a:prstGeom>
        </p:spPr>
      </p:pic>
      <p:sp>
        <p:nvSpPr>
          <p:cNvPr id="2" name="Title 1"/>
          <p:cNvSpPr>
            <a:spLocks noGrp="1"/>
          </p:cNvSpPr>
          <p:nvPr>
            <p:ph type="ctrTitle"/>
          </p:nvPr>
        </p:nvSpPr>
        <p:spPr>
          <a:xfrm>
            <a:off x="726140" y="1328879"/>
            <a:ext cx="7772400" cy="1102519"/>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87458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78597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3752" y="1"/>
            <a:ext cx="7953935" cy="571500"/>
          </a:xfrm>
        </p:spPr>
        <p:txBody>
          <a:bodyPr>
            <a:noAutofit/>
          </a:bodyPr>
          <a:lstStyle>
            <a:lvl1pPr algn="l">
              <a:defRPr sz="3600">
                <a:solidFill>
                  <a:srgbClr val="FFB514"/>
                </a:solidFill>
                <a:latin typeface="+mj-lt"/>
              </a:defRPr>
            </a:lvl1pPr>
          </a:lstStyle>
          <a:p>
            <a:r>
              <a:rPr lang="en-US" dirty="0"/>
              <a:t>Click to edit Master title style</a:t>
            </a:r>
          </a:p>
        </p:txBody>
      </p:sp>
      <p:sp>
        <p:nvSpPr>
          <p:cNvPr id="3" name="Content Placeholder 2"/>
          <p:cNvSpPr>
            <a:spLocks noGrp="1"/>
          </p:cNvSpPr>
          <p:nvPr>
            <p:ph idx="1"/>
          </p:nvPr>
        </p:nvSpPr>
        <p:spPr>
          <a:xfrm>
            <a:off x="457200" y="732866"/>
            <a:ext cx="8229600" cy="386175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463C41C-A487-0C45-A261-16903102544D}" type="datetimeFigureOut">
              <a:rPr lang="en-US" smtClean="0"/>
              <a:t>4/29/2023</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EE0ACFE5-55C9-5545-A73B-CB4CB0413A6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307351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CCFA99-DD46-7C45-A193-598BC076FA5F}"/>
              </a:ext>
            </a:extLst>
          </p:cNvPr>
          <p:cNvGrpSpPr/>
          <p:nvPr userDrawn="1"/>
        </p:nvGrpSpPr>
        <p:grpSpPr>
          <a:xfrm>
            <a:off x="0" y="490812"/>
            <a:ext cx="9144000" cy="2812676"/>
            <a:chOff x="0" y="564776"/>
            <a:chExt cx="9144000" cy="2812676"/>
          </a:xfrm>
        </p:grpSpPr>
        <p:pic>
          <p:nvPicPr>
            <p:cNvPr id="7" name="Picture 6" descr="MD-flag-background-ppt.png">
              <a:extLst>
                <a:ext uri="{FF2B5EF4-FFF2-40B4-BE49-F238E27FC236}">
                  <a16:creationId xmlns:a16="http://schemas.microsoft.com/office/drawing/2014/main" id="{ADF5561A-3EA4-AF4F-9492-1001A1A7DA7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64776"/>
              <a:ext cx="9143999" cy="571500"/>
            </a:xfrm>
            <a:prstGeom prst="rect">
              <a:avLst/>
            </a:prstGeom>
          </p:spPr>
        </p:pic>
        <p:pic>
          <p:nvPicPr>
            <p:cNvPr id="8" name="Picture 7" descr="MD-flag-background-ppt.png">
              <a:extLst>
                <a:ext uri="{FF2B5EF4-FFF2-40B4-BE49-F238E27FC236}">
                  <a16:creationId xmlns:a16="http://schemas.microsoft.com/office/drawing/2014/main" id="{19A5CF5A-8A6E-0D4D-B683-74160C23AD1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129553"/>
              <a:ext cx="9143999" cy="571500"/>
            </a:xfrm>
            <a:prstGeom prst="rect">
              <a:avLst/>
            </a:prstGeom>
          </p:spPr>
        </p:pic>
        <p:pic>
          <p:nvPicPr>
            <p:cNvPr id="9" name="Picture 8" descr="MD-flag-background-ppt.png">
              <a:extLst>
                <a:ext uri="{FF2B5EF4-FFF2-40B4-BE49-F238E27FC236}">
                  <a16:creationId xmlns:a16="http://schemas.microsoft.com/office/drawing/2014/main" id="{4A50654A-436C-CD41-B289-F04E4F49AA2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685365"/>
              <a:ext cx="9143999" cy="571500"/>
            </a:xfrm>
            <a:prstGeom prst="rect">
              <a:avLst/>
            </a:prstGeom>
          </p:spPr>
        </p:pic>
        <p:pic>
          <p:nvPicPr>
            <p:cNvPr id="10" name="Picture 9" descr="MD-flag-background-ppt.png">
              <a:extLst>
                <a:ext uri="{FF2B5EF4-FFF2-40B4-BE49-F238E27FC236}">
                  <a16:creationId xmlns:a16="http://schemas.microsoft.com/office/drawing/2014/main" id="{EB74444E-859B-7544-B26A-809A5D17F50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229970"/>
              <a:ext cx="9143999" cy="571500"/>
            </a:xfrm>
            <a:prstGeom prst="rect">
              <a:avLst/>
            </a:prstGeom>
          </p:spPr>
        </p:pic>
        <p:pic>
          <p:nvPicPr>
            <p:cNvPr id="11" name="Picture 10" descr="MD-flag-background-ppt.png">
              <a:extLst>
                <a:ext uri="{FF2B5EF4-FFF2-40B4-BE49-F238E27FC236}">
                  <a16:creationId xmlns:a16="http://schemas.microsoft.com/office/drawing/2014/main" id="{500D4BB9-7C8C-ED42-A028-63F65FD44D3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805952"/>
              <a:ext cx="9143999" cy="571500"/>
            </a:xfrm>
            <a:prstGeom prst="rect">
              <a:avLst/>
            </a:prstGeom>
          </p:spPr>
        </p:pic>
      </p:grpSp>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rgbClr val="FFB51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463C41C-A487-0C45-A261-16903102544D}" type="datetimeFigureOut">
              <a:rPr lang="en-US" smtClean="0"/>
              <a:t>4/29/2023</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12" name="Picture 11" descr="UMBC-primary-logo-CMYK-on-black.png">
            <a:extLst>
              <a:ext uri="{FF2B5EF4-FFF2-40B4-BE49-F238E27FC236}">
                <a16:creationId xmlns:a16="http://schemas.microsoft.com/office/drawing/2014/main" id="{96CB9B5A-7640-F540-8160-BB283040C64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42504" y="119795"/>
            <a:ext cx="2486041" cy="572729"/>
          </a:xfrm>
          <a:prstGeom prst="rect">
            <a:avLst/>
          </a:prstGeom>
        </p:spPr>
      </p:pic>
    </p:spTree>
    <p:extLst>
      <p:ext uri="{BB962C8B-B14F-4D97-AF65-F5344CB8AC3E}">
        <p14:creationId xmlns:p14="http://schemas.microsoft.com/office/powerpoint/2010/main" val="997952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Content Placeholder 2"/>
          <p:cNvSpPr>
            <a:spLocks noGrp="1"/>
          </p:cNvSpPr>
          <p:nvPr>
            <p:ph sz="half" idx="1"/>
          </p:nvPr>
        </p:nvSpPr>
        <p:spPr>
          <a:xfrm>
            <a:off x="457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63C41C-A487-0C45-A261-16903102544D}" type="datetimeFigureOut">
              <a:rPr lang="en-US" smtClean="0"/>
              <a:t>4/29/2023</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0B7B184D-2247-F142-AE6C-96F39893897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76781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3923"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Text Placeholder 2"/>
          <p:cNvSpPr>
            <a:spLocks noGrp="1"/>
          </p:cNvSpPr>
          <p:nvPr>
            <p:ph type="body" idx="1"/>
          </p:nvPr>
        </p:nvSpPr>
        <p:spPr>
          <a:xfrm>
            <a:off x="457199" y="657666"/>
            <a:ext cx="4040188"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199" y="1176618"/>
            <a:ext cx="4040188"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657666"/>
            <a:ext cx="4041775"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156447"/>
            <a:ext cx="4041775"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63C41C-A487-0C45-A261-16903102544D}" type="datetimeFigureOut">
              <a:rPr lang="en-US" smtClean="0"/>
              <a:t>4/29/2023</a:t>
            </a:fld>
            <a:endParaRPr lang="en-US"/>
          </a:p>
        </p:txBody>
      </p:sp>
      <p:sp>
        <p:nvSpPr>
          <p:cNvPr id="8" name="Footer Placeholder 7"/>
          <p:cNvSpPr>
            <a:spLocks noGrp="1"/>
          </p:cNvSpPr>
          <p:nvPr>
            <p:ph type="ftr" sz="quarter" idx="11"/>
          </p:nvPr>
        </p:nvSpPr>
        <p:spPr/>
        <p:txBody>
          <a:bodyPr/>
          <a:lstStyle/>
          <a:p>
            <a:r>
              <a:rPr lang="en-US" dirty="0"/>
              <a:t>URL</a:t>
            </a:r>
          </a:p>
        </p:txBody>
      </p:sp>
      <p:pic>
        <p:nvPicPr>
          <p:cNvPr id="9" name="Picture 8" descr="UMBC-primary-logo-CMYK-on-black.png">
            <a:extLst>
              <a:ext uri="{FF2B5EF4-FFF2-40B4-BE49-F238E27FC236}">
                <a16:creationId xmlns:a16="http://schemas.microsoft.com/office/drawing/2014/main" id="{600E6DBC-8669-9742-8A68-AC1A4BFC321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220580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30305" y="0"/>
            <a:ext cx="8229600" cy="558053"/>
          </a:xfrm>
        </p:spPr>
        <p:txBody>
          <a:bodyPr>
            <a:noAutofit/>
          </a:bodyPr>
          <a:lstStyle>
            <a:lvl1pPr algn="l">
              <a:defRPr sz="3600">
                <a:solidFill>
                  <a:srgbClr val="FFB514"/>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7463C41C-A487-0C45-A261-16903102544D}" type="datetimeFigureOut">
              <a:rPr lang="en-US" smtClean="0"/>
              <a:t>4/29/2023</a:t>
            </a:fld>
            <a:endParaRPr lang="en-US"/>
          </a:p>
        </p:txBody>
      </p:sp>
      <p:sp>
        <p:nvSpPr>
          <p:cNvPr id="4" name="Footer Placeholder 3"/>
          <p:cNvSpPr>
            <a:spLocks noGrp="1"/>
          </p:cNvSpPr>
          <p:nvPr>
            <p:ph type="ftr" sz="quarter" idx="11"/>
          </p:nvPr>
        </p:nvSpPr>
        <p:spPr/>
        <p:txBody>
          <a:bodyPr/>
          <a:lstStyle/>
          <a:p>
            <a:r>
              <a:rPr lang="en-US" dirty="0"/>
              <a:t>URL</a:t>
            </a:r>
          </a:p>
        </p:txBody>
      </p:sp>
      <p:pic>
        <p:nvPicPr>
          <p:cNvPr id="5" name="Picture 4" descr="UMBC-primary-logo-CMYK-on-black.png">
            <a:extLst>
              <a:ext uri="{FF2B5EF4-FFF2-40B4-BE49-F238E27FC236}">
                <a16:creationId xmlns:a16="http://schemas.microsoft.com/office/drawing/2014/main" id="{95CC24AD-04BF-7847-B01C-F6D18DA7D37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2535540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3C41C-A487-0C45-A261-16903102544D}" type="datetimeFigureOut">
              <a:rPr lang="en-US" smtClean="0"/>
              <a:t>4/29/2023</a:t>
            </a:fld>
            <a:endParaRPr lang="en-US"/>
          </a:p>
        </p:txBody>
      </p:sp>
      <p:sp>
        <p:nvSpPr>
          <p:cNvPr id="3" name="Footer Placeholder 2"/>
          <p:cNvSpPr>
            <a:spLocks noGrp="1"/>
          </p:cNvSpPr>
          <p:nvPr>
            <p:ph type="ftr" sz="quarter" idx="11"/>
          </p:nvPr>
        </p:nvSpPr>
        <p:spPr/>
        <p:txBody>
          <a:bodyPr/>
          <a:lstStyle/>
          <a:p>
            <a:r>
              <a:rPr lang="en-US" dirty="0"/>
              <a:t>URL</a:t>
            </a:r>
          </a:p>
        </p:txBody>
      </p:sp>
      <p:pic>
        <p:nvPicPr>
          <p:cNvPr id="4" name="Picture 3" descr="UMBC-primary-logo-CMYK-on-black.png">
            <a:extLst>
              <a:ext uri="{FF2B5EF4-FFF2-40B4-BE49-F238E27FC236}">
                <a16:creationId xmlns:a16="http://schemas.microsoft.com/office/drawing/2014/main" id="{83E10C5A-C998-2E4A-8F08-FE7032772E1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1410809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79122"/>
            <a:ext cx="3008313" cy="77736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679122"/>
            <a:ext cx="5111750" cy="39155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609519"/>
            <a:ext cx="3008313" cy="298510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63C41C-A487-0C45-A261-16903102544D}" type="datetimeFigureOut">
              <a:rPr lang="en-US" smtClean="0"/>
              <a:t>4/29/2023</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13DFB92C-076D-4245-A46B-BBF0C25D98A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2373430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58517"/>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17648"/>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283570"/>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UMBC-primary-logo-CMYK-on-black.png">
            <a:extLst>
              <a:ext uri="{FF2B5EF4-FFF2-40B4-BE49-F238E27FC236}">
                <a16:creationId xmlns:a16="http://schemas.microsoft.com/office/drawing/2014/main" id="{A4B53916-F5FC-7344-852B-551758A3CEE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1808032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02644"/>
            <a:ext cx="8229600" cy="6440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10179"/>
            <a:ext cx="8229600" cy="29844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463C41C-A487-0C45-A261-16903102544D}" type="datetimeFigureOut">
              <a:rPr lang="en-US" smtClean="0"/>
              <a:t>4/29/2023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URL</a:t>
            </a:r>
          </a:p>
        </p:txBody>
      </p:sp>
      <p:pic>
        <p:nvPicPr>
          <p:cNvPr id="7" name="Picture 6" descr="MD-flag-background-ppt.png"/>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a:off x="0" y="0"/>
            <a:ext cx="9143999" cy="571500"/>
          </a:xfrm>
          <a:prstGeom prst="rect">
            <a:avLst/>
          </a:prstGeom>
        </p:spPr>
      </p:pic>
      <p:pic>
        <p:nvPicPr>
          <p:cNvPr id="10" name="Picture 9" descr="corner-element.png"/>
          <p:cNvPicPr>
            <a:picLocks noChangeAspect="1"/>
          </p:cNvPicPr>
          <p:nvPr userDrawn="1"/>
        </p:nvPicPr>
        <p:blipFill>
          <a:blip r:embed="rId13" cstate="hqprint">
            <a:extLst>
              <a:ext uri="{28A0092B-C50C-407E-A947-70E740481C1C}">
                <a14:useLocalDpi xmlns:a14="http://schemas.microsoft.com/office/drawing/2010/main"/>
              </a:ext>
            </a:extLst>
          </a:blip>
          <a:stretch>
            <a:fillRect/>
          </a:stretch>
        </p:blipFill>
        <p:spPr>
          <a:xfrm>
            <a:off x="7919918" y="3901058"/>
            <a:ext cx="1224081" cy="1242442"/>
          </a:xfrm>
          <a:prstGeom prst="rect">
            <a:avLst/>
          </a:prstGeom>
          <a:noFill/>
          <a:ln>
            <a:noFill/>
          </a:ln>
        </p:spPr>
      </p:pic>
    </p:spTree>
    <p:extLst>
      <p:ext uri="{BB962C8B-B14F-4D97-AF65-F5344CB8AC3E}">
        <p14:creationId xmlns:p14="http://schemas.microsoft.com/office/powerpoint/2010/main" val="802903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g"/><Relationship Id="rId26" Type="http://schemas.openxmlformats.org/officeDocument/2006/relationships/image" Target="../media/image29.jpeg"/><Relationship Id="rId3" Type="http://schemas.openxmlformats.org/officeDocument/2006/relationships/image" Target="../media/image6.jpeg"/><Relationship Id="rId21" Type="http://schemas.openxmlformats.org/officeDocument/2006/relationships/image" Target="../media/image24.jpeg"/><Relationship Id="rId7" Type="http://schemas.openxmlformats.org/officeDocument/2006/relationships/image" Target="../media/image10.jpeg"/><Relationship Id="rId12" Type="http://schemas.openxmlformats.org/officeDocument/2006/relationships/image" Target="../media/image15.jpg"/><Relationship Id="rId17" Type="http://schemas.openxmlformats.org/officeDocument/2006/relationships/image" Target="../media/image20.jpeg"/><Relationship Id="rId25" Type="http://schemas.openxmlformats.org/officeDocument/2006/relationships/image" Target="../media/image28.jpeg"/><Relationship Id="rId2" Type="http://schemas.openxmlformats.org/officeDocument/2006/relationships/image" Target="../media/image5.jpeg"/><Relationship Id="rId16" Type="http://schemas.openxmlformats.org/officeDocument/2006/relationships/image" Target="../media/image19.jpg"/><Relationship Id="rId20" Type="http://schemas.openxmlformats.org/officeDocument/2006/relationships/image" Target="../media/image23.jpeg"/><Relationship Id="rId29"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G"/><Relationship Id="rId24" Type="http://schemas.openxmlformats.org/officeDocument/2006/relationships/image" Target="../media/image27.jpeg"/><Relationship Id="rId5" Type="http://schemas.openxmlformats.org/officeDocument/2006/relationships/image" Target="../media/image8.jpeg"/><Relationship Id="rId15" Type="http://schemas.openxmlformats.org/officeDocument/2006/relationships/image" Target="../media/image18.jpeg"/><Relationship Id="rId23" Type="http://schemas.openxmlformats.org/officeDocument/2006/relationships/image" Target="../media/image26.jpeg"/><Relationship Id="rId28" Type="http://schemas.openxmlformats.org/officeDocument/2006/relationships/image" Target="../media/image31.jpeg"/><Relationship Id="rId10" Type="http://schemas.openxmlformats.org/officeDocument/2006/relationships/image" Target="../media/image13.jpeg"/><Relationship Id="rId19" Type="http://schemas.openxmlformats.org/officeDocument/2006/relationships/image" Target="../media/image22.jpeg"/><Relationship Id="rId31" Type="http://schemas.openxmlformats.org/officeDocument/2006/relationships/image" Target="../media/image35.JP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 Id="rId22" Type="http://schemas.openxmlformats.org/officeDocument/2006/relationships/image" Target="../media/image25.jpg"/><Relationship Id="rId27" Type="http://schemas.openxmlformats.org/officeDocument/2006/relationships/image" Target="../media/image30.jpeg"/><Relationship Id="rId30" Type="http://schemas.openxmlformats.org/officeDocument/2006/relationships/image" Target="../media/image3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www.jpl.nasa.gov/" TargetMode="External"/><Relationship Id="rId13" Type="http://schemas.openxmlformats.org/officeDocument/2006/relationships/image" Target="../media/image11.jpeg"/><Relationship Id="rId18" Type="http://schemas.openxmlformats.org/officeDocument/2006/relationships/image" Target="../media/image16.jpeg"/><Relationship Id="rId3" Type="http://schemas.openxmlformats.org/officeDocument/2006/relationships/image" Target="../media/image5.jpeg"/><Relationship Id="rId21" Type="http://schemas.openxmlformats.org/officeDocument/2006/relationships/image" Target="../media/image19.jpg"/><Relationship Id="rId7" Type="http://schemas.openxmlformats.org/officeDocument/2006/relationships/hyperlink" Target="https://flickr.com/photos/nasawebbtelescope/" TargetMode="External"/><Relationship Id="rId12" Type="http://schemas.openxmlformats.org/officeDocument/2006/relationships/image" Target="../media/image10.jpeg"/><Relationship Id="rId17" Type="http://schemas.openxmlformats.org/officeDocument/2006/relationships/image" Target="../media/image15.jpg"/><Relationship Id="rId2" Type="http://schemas.openxmlformats.org/officeDocument/2006/relationships/notesSlide" Target="../notesSlides/notesSlide3.xml"/><Relationship Id="rId16" Type="http://schemas.openxmlformats.org/officeDocument/2006/relationships/image" Target="../media/image14.JPG"/><Relationship Id="rId20"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hyperlink" Target="http://www.nasa.gov/" TargetMode="External"/><Relationship Id="rId11" Type="http://schemas.openxmlformats.org/officeDocument/2006/relationships/image" Target="../media/image9.jpeg"/><Relationship Id="rId24" Type="http://schemas.openxmlformats.org/officeDocument/2006/relationships/image" Target="../media/image22.jpeg"/><Relationship Id="rId5" Type="http://schemas.openxmlformats.org/officeDocument/2006/relationships/hyperlink" Target="https://images.nasa.gov/" TargetMode="External"/><Relationship Id="rId15" Type="http://schemas.openxmlformats.org/officeDocument/2006/relationships/image" Target="../media/image13.jpeg"/><Relationship Id="rId23" Type="http://schemas.openxmlformats.org/officeDocument/2006/relationships/image" Target="../media/image21.jpg"/><Relationship Id="rId10" Type="http://schemas.openxmlformats.org/officeDocument/2006/relationships/image" Target="../media/image8.jpeg"/><Relationship Id="rId19" Type="http://schemas.openxmlformats.org/officeDocument/2006/relationships/image" Target="../media/image17.jpeg"/><Relationship Id="rId4" Type="http://schemas.openxmlformats.org/officeDocument/2006/relationships/image" Target="../media/image6.jpeg"/><Relationship Id="rId9" Type="http://schemas.openxmlformats.org/officeDocument/2006/relationships/image" Target="../media/image7.jpeg"/><Relationship Id="rId14" Type="http://schemas.openxmlformats.org/officeDocument/2006/relationships/image" Target="../media/image12.jpeg"/><Relationship Id="rId22" Type="http://schemas.openxmlformats.org/officeDocument/2006/relationships/image" Target="../media/image20.jpeg"/></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g"/><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325F4B55-9B5E-A046-A0AA-97BE96F9982D}"/>
              </a:ext>
            </a:extLst>
          </p:cNvPr>
          <p:cNvSpPr>
            <a:spLocks noGrp="1"/>
          </p:cNvSpPr>
          <p:nvPr>
            <p:ph type="subTitle" idx="1"/>
          </p:nvPr>
        </p:nvSpPr>
        <p:spPr>
          <a:xfrm>
            <a:off x="756384" y="3495793"/>
            <a:ext cx="4602076" cy="1460029"/>
          </a:xfrm>
        </p:spPr>
        <p:txBody>
          <a:bodyPr>
            <a:normAutofit fontScale="25000" lnSpcReduction="20000"/>
          </a:bodyPr>
          <a:lstStyle/>
          <a:p>
            <a:pPr algn="l"/>
            <a:r>
              <a:rPr lang="en-US" sz="6200" b="0" i="0" dirty="0">
                <a:solidFill>
                  <a:srgbClr val="222222"/>
                </a:solidFill>
                <a:effectLst/>
                <a:latin typeface="Arial" panose="020B0604020202020204" pitchFamily="34" charset="0"/>
              </a:rPr>
              <a:t>Felix Gonzalez, P.E.</a:t>
            </a:r>
          </a:p>
          <a:p>
            <a:pPr algn="l"/>
            <a:r>
              <a:rPr lang="en-US" sz="6200" b="0" i="0" dirty="0">
                <a:solidFill>
                  <a:srgbClr val="222222"/>
                </a:solidFill>
                <a:effectLst/>
                <a:latin typeface="Arial" panose="020B0604020202020204" pitchFamily="34" charset="0"/>
              </a:rPr>
              <a:t>Adjunct Instructor</a:t>
            </a:r>
          </a:p>
          <a:p>
            <a:pPr algn="l"/>
            <a:r>
              <a:rPr lang="en-US" sz="6200" b="0" i="0" dirty="0">
                <a:solidFill>
                  <a:srgbClr val="222222"/>
                </a:solidFill>
                <a:effectLst/>
                <a:latin typeface="Arial" panose="020B0604020202020204" pitchFamily="34" charset="0"/>
              </a:rPr>
              <a:t>Division of Professional Studies</a:t>
            </a:r>
          </a:p>
          <a:p>
            <a:pPr algn="l"/>
            <a:r>
              <a:rPr lang="en-US" sz="6200" b="0" i="0" dirty="0">
                <a:solidFill>
                  <a:srgbClr val="222222"/>
                </a:solidFill>
                <a:effectLst/>
                <a:latin typeface="Arial" panose="020B0604020202020204" pitchFamily="34" charset="0"/>
              </a:rPr>
              <a:t>Computer Science and Electrical Engineering</a:t>
            </a:r>
          </a:p>
          <a:p>
            <a:pPr algn="l"/>
            <a:r>
              <a:rPr lang="en-US" sz="6200" b="0" i="0" dirty="0">
                <a:solidFill>
                  <a:srgbClr val="222222"/>
                </a:solidFill>
                <a:effectLst/>
                <a:latin typeface="Arial" panose="020B0604020202020204" pitchFamily="34" charset="0"/>
              </a:rPr>
              <a:t>University of Maryland Baltimore County</a:t>
            </a:r>
          </a:p>
          <a:p>
            <a:endParaRPr lang="en-US" dirty="0"/>
          </a:p>
        </p:txBody>
      </p:sp>
      <p:sp>
        <p:nvSpPr>
          <p:cNvPr id="6" name="Title 5">
            <a:extLst>
              <a:ext uri="{FF2B5EF4-FFF2-40B4-BE49-F238E27FC236}">
                <a16:creationId xmlns:a16="http://schemas.microsoft.com/office/drawing/2014/main" id="{ECACC570-F208-5741-9CF1-03630BBA85F9}"/>
              </a:ext>
            </a:extLst>
          </p:cNvPr>
          <p:cNvSpPr>
            <a:spLocks noGrp="1"/>
          </p:cNvSpPr>
          <p:nvPr>
            <p:ph type="ctrTitle"/>
          </p:nvPr>
        </p:nvSpPr>
        <p:spPr/>
        <p:txBody>
          <a:bodyPr>
            <a:normAutofit fontScale="90000"/>
          </a:bodyPr>
          <a:lstStyle/>
          <a:p>
            <a:r>
              <a:rPr lang="en-US" dirty="0"/>
              <a:t>DATA 601 – AI Classification and Clustering Example Demo Discussion</a:t>
            </a:r>
          </a:p>
        </p:txBody>
      </p:sp>
    </p:spTree>
    <p:extLst>
      <p:ext uri="{BB962C8B-B14F-4D97-AF65-F5344CB8AC3E}">
        <p14:creationId xmlns:p14="http://schemas.microsoft.com/office/powerpoint/2010/main" val="1331649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34956-222E-6A03-3138-5CBBC20AE1A1}"/>
              </a:ext>
            </a:extLst>
          </p:cNvPr>
          <p:cNvSpPr>
            <a:spLocks noGrp="1"/>
          </p:cNvSpPr>
          <p:nvPr>
            <p:ph type="title"/>
          </p:nvPr>
        </p:nvSpPr>
        <p:spPr>
          <a:xfrm>
            <a:off x="125337" y="34860"/>
            <a:ext cx="8803073" cy="489146"/>
          </a:xfrm>
        </p:spPr>
        <p:txBody>
          <a:bodyPr/>
          <a:lstStyle/>
          <a:p>
            <a:r>
              <a:rPr lang="en-US" dirty="0"/>
              <a:t>Exercise: Image Clustering (2/4)</a:t>
            </a:r>
          </a:p>
        </p:txBody>
      </p:sp>
      <p:sp>
        <p:nvSpPr>
          <p:cNvPr id="4" name="Slide Number Placeholder 3">
            <a:extLst>
              <a:ext uri="{FF2B5EF4-FFF2-40B4-BE49-F238E27FC236}">
                <a16:creationId xmlns:a16="http://schemas.microsoft.com/office/drawing/2014/main" id="{501BD920-B1C3-E264-9939-07FE78354E70}"/>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10</a:t>
            </a:fld>
            <a:endParaRPr lang="en-US"/>
          </a:p>
        </p:txBody>
      </p:sp>
      <p:sp>
        <p:nvSpPr>
          <p:cNvPr id="5" name="Rectangle 4">
            <a:extLst>
              <a:ext uri="{FF2B5EF4-FFF2-40B4-BE49-F238E27FC236}">
                <a16:creationId xmlns:a16="http://schemas.microsoft.com/office/drawing/2014/main" id="{918A2D01-3032-1DBF-59C6-B548A12FE38C}"/>
              </a:ext>
            </a:extLst>
          </p:cNvPr>
          <p:cNvSpPr/>
          <p:nvPr/>
        </p:nvSpPr>
        <p:spPr>
          <a:xfrm>
            <a:off x="2733093" y="3540997"/>
            <a:ext cx="4107656" cy="521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Picture 5" descr="Colors of the Innermost Planet: View 1">
            <a:extLst>
              <a:ext uri="{FF2B5EF4-FFF2-40B4-BE49-F238E27FC236}">
                <a16:creationId xmlns:a16="http://schemas.microsoft.com/office/drawing/2014/main" id="{FB40EC8F-63FB-1E20-D92C-9A7C12437B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419386" y="969303"/>
            <a:ext cx="776956" cy="7768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A61C5C9-9C0D-8A4E-B107-7CD8B00E21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419386" y="1839725"/>
            <a:ext cx="766623" cy="7577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This image from NASA Spitzer Space Telescope shows a computer simulation of the planet HD 80606b from an observer located at a point in space lying between the Earth and the HD 80606 system. ">
            <a:extLst>
              <a:ext uri="{FF2B5EF4-FFF2-40B4-BE49-F238E27FC236}">
                <a16:creationId xmlns:a16="http://schemas.microsoft.com/office/drawing/2014/main" id="{36D2AB5E-27D5-B200-EB2A-C9C809C1D0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254804" y="971459"/>
            <a:ext cx="774122" cy="7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outdoor object, star, dark&#10;&#10;Description automatically generated">
            <a:extLst>
              <a:ext uri="{FF2B5EF4-FFF2-40B4-BE49-F238E27FC236}">
                <a16:creationId xmlns:a16="http://schemas.microsoft.com/office/drawing/2014/main" id="{46C90D62-1EF3-9329-5151-0B1D127C48C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075594" y="964087"/>
            <a:ext cx="789318" cy="774713"/>
          </a:xfrm>
          <a:prstGeom prst="rect">
            <a:avLst/>
          </a:prstGeom>
        </p:spPr>
      </p:pic>
      <p:pic>
        <p:nvPicPr>
          <p:cNvPr id="15" name="Picture 14" descr="A planet in space&#10;&#10;Description automatically generated with medium confidence">
            <a:extLst>
              <a:ext uri="{FF2B5EF4-FFF2-40B4-BE49-F238E27FC236}">
                <a16:creationId xmlns:a16="http://schemas.microsoft.com/office/drawing/2014/main" id="{F00B9A91-2F69-1C42-31F6-1A41DF10C453}"/>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254805" y="1824554"/>
            <a:ext cx="779723" cy="772640"/>
          </a:xfrm>
          <a:prstGeom prst="rect">
            <a:avLst/>
          </a:prstGeom>
        </p:spPr>
      </p:pic>
      <p:pic>
        <p:nvPicPr>
          <p:cNvPr id="16" name="Picture 15" descr="A picture containing star, outdoor object&#10;&#10;Description automatically generated">
            <a:extLst>
              <a:ext uri="{FF2B5EF4-FFF2-40B4-BE49-F238E27FC236}">
                <a16:creationId xmlns:a16="http://schemas.microsoft.com/office/drawing/2014/main" id="{BC117446-6AA1-142C-0520-76D8A0B51FB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264463" y="2669570"/>
            <a:ext cx="800237" cy="778933"/>
          </a:xfrm>
          <a:prstGeom prst="rect">
            <a:avLst/>
          </a:prstGeom>
        </p:spPr>
      </p:pic>
      <p:pic>
        <p:nvPicPr>
          <p:cNvPr id="17" name="Picture 8" descr="The sun emitted an M6 solar flare on Nov. 12, 2012, which peaked at 9:04 p.m. EST.">
            <a:extLst>
              <a:ext uri="{FF2B5EF4-FFF2-40B4-BE49-F238E27FC236}">
                <a16:creationId xmlns:a16="http://schemas.microsoft.com/office/drawing/2014/main" id="{1AFB8698-C081-888D-72FC-219DF358C3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5104" y="1828645"/>
            <a:ext cx="779360" cy="7793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Three Generations in Mars Yard, High Viewpoint">
            <a:extLst>
              <a:ext uri="{FF2B5EF4-FFF2-40B4-BE49-F238E27FC236}">
                <a16:creationId xmlns:a16="http://schemas.microsoft.com/office/drawing/2014/main" id="{5ED2E217-B9C9-E6B4-20BC-0E617B7ED77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3095819" y="2670449"/>
            <a:ext cx="1041522" cy="75951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close up of the moon&#10;&#10;Description automatically generated with medium confidence">
            <a:extLst>
              <a:ext uri="{FF2B5EF4-FFF2-40B4-BE49-F238E27FC236}">
                <a16:creationId xmlns:a16="http://schemas.microsoft.com/office/drawing/2014/main" id="{B02696A4-5C09-49A4-AEDA-4FE606881DE5}"/>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423022" y="2675576"/>
            <a:ext cx="774194" cy="757726"/>
          </a:xfrm>
          <a:prstGeom prst="rect">
            <a:avLst/>
          </a:prstGeom>
        </p:spPr>
      </p:pic>
      <p:pic>
        <p:nvPicPr>
          <p:cNvPr id="20" name="Picture 19" descr="A football on the grass&#10;&#10;Description automatically generated with medium confidence">
            <a:extLst>
              <a:ext uri="{FF2B5EF4-FFF2-40B4-BE49-F238E27FC236}">
                <a16:creationId xmlns:a16="http://schemas.microsoft.com/office/drawing/2014/main" id="{D56EF673-7E5C-A22B-E45D-1FE46EFD168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13431" y="965801"/>
            <a:ext cx="789319" cy="744300"/>
          </a:xfrm>
          <a:prstGeom prst="rect">
            <a:avLst/>
          </a:prstGeom>
        </p:spPr>
      </p:pic>
      <p:pic>
        <p:nvPicPr>
          <p:cNvPr id="21" name="Picture 20" descr="A red apple with a stem&#10;&#10;Description automatically generated with medium confidence">
            <a:extLst>
              <a:ext uri="{FF2B5EF4-FFF2-40B4-BE49-F238E27FC236}">
                <a16:creationId xmlns:a16="http://schemas.microsoft.com/office/drawing/2014/main" id="{048EF963-FCC2-20FC-1279-0CE51E5A3B4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72154" y="964087"/>
            <a:ext cx="758795" cy="739117"/>
          </a:xfrm>
          <a:prstGeom prst="rect">
            <a:avLst/>
          </a:prstGeom>
        </p:spPr>
      </p:pic>
      <p:pic>
        <p:nvPicPr>
          <p:cNvPr id="22" name="Picture 21" descr="An orange on a white surface&#10;&#10;Description automatically generated with medium confidence">
            <a:extLst>
              <a:ext uri="{FF2B5EF4-FFF2-40B4-BE49-F238E27FC236}">
                <a16:creationId xmlns:a16="http://schemas.microsoft.com/office/drawing/2014/main" id="{DEB27858-930B-B462-8AAA-ADFE5F25CF1E}"/>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6400354" y="962801"/>
            <a:ext cx="712807" cy="744300"/>
          </a:xfrm>
          <a:prstGeom prst="rect">
            <a:avLst/>
          </a:prstGeom>
        </p:spPr>
      </p:pic>
      <p:pic>
        <p:nvPicPr>
          <p:cNvPr id="23" name="Picture 22" descr="A picture containing floor, indoor, sitting, citrus&#10;&#10;Description automatically generated">
            <a:extLst>
              <a:ext uri="{FF2B5EF4-FFF2-40B4-BE49-F238E27FC236}">
                <a16:creationId xmlns:a16="http://schemas.microsoft.com/office/drawing/2014/main" id="{1F55AD69-036F-39D4-2174-6700A31A1433}"/>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5572104" y="1828644"/>
            <a:ext cx="763319" cy="759306"/>
          </a:xfrm>
          <a:prstGeom prst="rect">
            <a:avLst/>
          </a:prstGeom>
        </p:spPr>
      </p:pic>
      <p:pic>
        <p:nvPicPr>
          <p:cNvPr id="24" name="Picture 23" descr="A ferris wheel by the water&#10;&#10;Description automatically generated with medium confidence">
            <a:extLst>
              <a:ext uri="{FF2B5EF4-FFF2-40B4-BE49-F238E27FC236}">
                <a16:creationId xmlns:a16="http://schemas.microsoft.com/office/drawing/2014/main" id="{DFA73D14-04C0-DB35-D8F1-A3AE15EC3858}"/>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5094318" y="2671424"/>
            <a:ext cx="758795" cy="667100"/>
          </a:xfrm>
          <a:prstGeom prst="rect">
            <a:avLst/>
          </a:prstGeom>
        </p:spPr>
      </p:pic>
      <p:pic>
        <p:nvPicPr>
          <p:cNvPr id="25" name="Picture 24" descr="A picture containing indoor, citrus, fruit, orange&#10;&#10;Description automatically generated">
            <a:extLst>
              <a:ext uri="{FF2B5EF4-FFF2-40B4-BE49-F238E27FC236}">
                <a16:creationId xmlns:a16="http://schemas.microsoft.com/office/drawing/2014/main" id="{5EFF9812-B7D5-30A9-D3C5-F0272168305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64500" y="962801"/>
            <a:ext cx="636337" cy="743521"/>
          </a:xfrm>
          <a:prstGeom prst="rect">
            <a:avLst/>
          </a:prstGeom>
        </p:spPr>
      </p:pic>
      <p:pic>
        <p:nvPicPr>
          <p:cNvPr id="26" name="Picture 25" descr="A close up of a rose&#10;&#10;Description automatically generated with medium confidence">
            <a:extLst>
              <a:ext uri="{FF2B5EF4-FFF2-40B4-BE49-F238E27FC236}">
                <a16:creationId xmlns:a16="http://schemas.microsoft.com/office/drawing/2014/main" id="{B64132B9-64A4-6C96-53B8-05AD832542C9}"/>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4720067" y="1821132"/>
            <a:ext cx="779361" cy="759306"/>
          </a:xfrm>
          <a:prstGeom prst="rect">
            <a:avLst/>
          </a:prstGeom>
        </p:spPr>
      </p:pic>
      <p:pic>
        <p:nvPicPr>
          <p:cNvPr id="27" name="Picture 26" descr="A green pear on a white surface&#10;&#10;Description automatically generated with medium confidence">
            <a:extLst>
              <a:ext uri="{FF2B5EF4-FFF2-40B4-BE49-F238E27FC236}">
                <a16:creationId xmlns:a16="http://schemas.microsoft.com/office/drawing/2014/main" id="{89853658-16B8-78F4-0538-FDB7580C832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408097" y="1817354"/>
            <a:ext cx="596118" cy="748076"/>
          </a:xfrm>
          <a:prstGeom prst="rect">
            <a:avLst/>
          </a:prstGeom>
        </p:spPr>
      </p:pic>
      <p:pic>
        <p:nvPicPr>
          <p:cNvPr id="28" name="Picture 27" descr="A sunset over a body of water&#10;&#10;Description automatically generated with medium confidence">
            <a:extLst>
              <a:ext uri="{FF2B5EF4-FFF2-40B4-BE49-F238E27FC236}">
                <a16:creationId xmlns:a16="http://schemas.microsoft.com/office/drawing/2014/main" id="{EEFD16E1-C21E-3B0F-4825-93648DD3CC7E}"/>
              </a:ext>
            </a:extLst>
          </p:cNvPr>
          <p:cNvPicPr>
            <a:picLocks noChangeAspect="1"/>
          </p:cNvPicPr>
          <p:nvPr/>
        </p:nvPicPr>
        <p:blipFill rotWithShape="1">
          <a:blip r:embed="rId19">
            <a:extLst>
              <a:ext uri="{28A0092B-C50C-407E-A947-70E740481C1C}">
                <a14:useLocalDpi xmlns:a14="http://schemas.microsoft.com/office/drawing/2010/main" val="0"/>
              </a:ext>
            </a:extLst>
          </a:blip>
          <a:srcRect/>
          <a:stretch/>
        </p:blipFill>
        <p:spPr>
          <a:xfrm>
            <a:off x="4199764" y="2676090"/>
            <a:ext cx="832132" cy="669924"/>
          </a:xfrm>
          <a:prstGeom prst="rect">
            <a:avLst/>
          </a:prstGeom>
        </p:spPr>
      </p:pic>
      <p:sp>
        <p:nvSpPr>
          <p:cNvPr id="29" name="Slide Number Placeholder 3">
            <a:extLst>
              <a:ext uri="{FF2B5EF4-FFF2-40B4-BE49-F238E27FC236}">
                <a16:creationId xmlns:a16="http://schemas.microsoft.com/office/drawing/2014/main" id="{936058C1-84F9-9DFE-1BFA-21B33F1313CE}"/>
              </a:ext>
            </a:extLst>
          </p:cNvPr>
          <p:cNvSpPr txBox="1">
            <a:spLocks/>
          </p:cNvSpPr>
          <p:nvPr/>
        </p:nvSpPr>
        <p:spPr>
          <a:xfrm>
            <a:off x="6012073" y="3899678"/>
            <a:ext cx="1543050" cy="273844"/>
          </a:xfrm>
          <a:prstGeom prst="rect">
            <a:avLst/>
          </a:prstGeom>
        </p:spPr>
        <p:txBody>
          <a:bodyPr vert="horz" lIns="68580" tIns="34290" rIns="68580" bIns="3429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z="900"/>
              <a:pPr/>
              <a:t>10</a:t>
            </a:fld>
            <a:endParaRPr lang="en-US" sz="900"/>
          </a:p>
        </p:txBody>
      </p:sp>
      <p:pic>
        <p:nvPicPr>
          <p:cNvPr id="30" name="Picture 29" descr="A planet in space&#10;&#10;Description automatically generated with low confidence">
            <a:extLst>
              <a:ext uri="{FF2B5EF4-FFF2-40B4-BE49-F238E27FC236}">
                <a16:creationId xmlns:a16="http://schemas.microsoft.com/office/drawing/2014/main" id="{4298696B-EED1-C1FC-3701-0851E32E005E}"/>
              </a:ext>
            </a:extLst>
          </p:cNvPr>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413792" y="3488372"/>
            <a:ext cx="793169" cy="757726"/>
          </a:xfrm>
          <a:prstGeom prst="rect">
            <a:avLst/>
          </a:prstGeom>
        </p:spPr>
      </p:pic>
      <p:pic>
        <p:nvPicPr>
          <p:cNvPr id="31" name="Picture 30" descr="A picture containing indoor, light, dark&#10;&#10;Description automatically generated">
            <a:extLst>
              <a:ext uri="{FF2B5EF4-FFF2-40B4-BE49-F238E27FC236}">
                <a16:creationId xmlns:a16="http://schemas.microsoft.com/office/drawing/2014/main" id="{92744465-CF68-8A68-D3B3-7930D1FD3CAC}"/>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2248982" y="3488951"/>
            <a:ext cx="774122" cy="768413"/>
          </a:xfrm>
          <a:prstGeom prst="rect">
            <a:avLst/>
          </a:prstGeom>
        </p:spPr>
      </p:pic>
      <p:pic>
        <p:nvPicPr>
          <p:cNvPr id="32" name="Picture 31" descr="A red apple on a white surface&#10;&#10;Description automatically generated with medium confidence">
            <a:extLst>
              <a:ext uri="{FF2B5EF4-FFF2-40B4-BE49-F238E27FC236}">
                <a16:creationId xmlns:a16="http://schemas.microsoft.com/office/drawing/2014/main" id="{42329C22-F41E-993C-18A4-B9C6686241C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064423" y="1820290"/>
            <a:ext cx="738321" cy="743521"/>
          </a:xfrm>
          <a:prstGeom prst="rect">
            <a:avLst/>
          </a:prstGeom>
        </p:spPr>
      </p:pic>
      <p:pic>
        <p:nvPicPr>
          <p:cNvPr id="33" name="Picture 32" descr="A group of tanks on a road&#10;&#10;Description automatically generated with low confidence">
            <a:extLst>
              <a:ext uri="{FF2B5EF4-FFF2-40B4-BE49-F238E27FC236}">
                <a16:creationId xmlns:a16="http://schemas.microsoft.com/office/drawing/2014/main" id="{D6725125-E33C-2262-E3EB-F98027B3302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4013193" y="3507801"/>
            <a:ext cx="932693" cy="679634"/>
          </a:xfrm>
          <a:prstGeom prst="rect">
            <a:avLst/>
          </a:prstGeom>
        </p:spPr>
      </p:pic>
      <p:pic>
        <p:nvPicPr>
          <p:cNvPr id="34" name="Picture 33" descr="A group of people on a boat in the water&#10;&#10;Description automatically generated with low confidence">
            <a:extLst>
              <a:ext uri="{FF2B5EF4-FFF2-40B4-BE49-F238E27FC236}">
                <a16:creationId xmlns:a16="http://schemas.microsoft.com/office/drawing/2014/main" id="{7EFF46B6-B419-11B1-2730-124BCC9DA8AB}"/>
              </a:ext>
            </a:extLst>
          </p:cNvPr>
          <p:cNvPicPr>
            <a:picLocks noChangeAspect="1"/>
          </p:cNvPicPr>
          <p:nvPr/>
        </p:nvPicPr>
        <p:blipFill rotWithShape="1">
          <a:blip r:embed="rId24">
            <a:extLst>
              <a:ext uri="{28A0092B-C50C-407E-A947-70E740481C1C}">
                <a14:useLocalDpi xmlns:a14="http://schemas.microsoft.com/office/drawing/2010/main" val="0"/>
              </a:ext>
            </a:extLst>
          </a:blip>
          <a:srcRect/>
          <a:stretch/>
        </p:blipFill>
        <p:spPr>
          <a:xfrm>
            <a:off x="6778775" y="3489906"/>
            <a:ext cx="760559" cy="683616"/>
          </a:xfrm>
          <a:prstGeom prst="rect">
            <a:avLst/>
          </a:prstGeom>
        </p:spPr>
      </p:pic>
      <p:pic>
        <p:nvPicPr>
          <p:cNvPr id="35" name="Picture 34" descr="A picture containing indoor, light, dark&#10;&#10;Description automatically generated">
            <a:extLst>
              <a:ext uri="{FF2B5EF4-FFF2-40B4-BE49-F238E27FC236}">
                <a16:creationId xmlns:a16="http://schemas.microsoft.com/office/drawing/2014/main" id="{B74642EE-9F4C-3803-61F4-2F342584D34E}"/>
              </a:ext>
            </a:extLst>
          </p:cNvPr>
          <p:cNvPicPr>
            <a:picLocks noChangeAspect="1"/>
          </p:cNvPicPr>
          <p:nvPr/>
        </p:nvPicPr>
        <p:blipFill rotWithShape="1">
          <a:blip r:embed="rId25">
            <a:extLst>
              <a:ext uri="{28A0092B-C50C-407E-A947-70E740481C1C}">
                <a14:useLocalDpi xmlns:a14="http://schemas.microsoft.com/office/drawing/2010/main" val="0"/>
              </a:ext>
            </a:extLst>
          </a:blip>
          <a:srcRect/>
          <a:stretch/>
        </p:blipFill>
        <p:spPr>
          <a:xfrm>
            <a:off x="3904169" y="970741"/>
            <a:ext cx="711661" cy="768059"/>
          </a:xfrm>
          <a:prstGeom prst="rect">
            <a:avLst/>
          </a:prstGeom>
        </p:spPr>
      </p:pic>
      <p:pic>
        <p:nvPicPr>
          <p:cNvPr id="36" name="Picture 35" descr="A picture containing ground, pepper, vegetable, sweet pepper&#10;&#10;Description automatically generated">
            <a:extLst>
              <a:ext uri="{FF2B5EF4-FFF2-40B4-BE49-F238E27FC236}">
                <a16:creationId xmlns:a16="http://schemas.microsoft.com/office/drawing/2014/main" id="{37E04273-3CF9-AB42-B786-72C86C68B141}"/>
              </a:ext>
            </a:extLst>
          </p:cNvPr>
          <p:cNvPicPr>
            <a:picLocks noChangeAspect="1"/>
          </p:cNvPicPr>
          <p:nvPr/>
        </p:nvPicPr>
        <p:blipFill rotWithShape="1">
          <a:blip r:embed="rId26">
            <a:extLst>
              <a:ext uri="{28A0092B-C50C-407E-A947-70E740481C1C}">
                <a14:useLocalDpi xmlns:a14="http://schemas.microsoft.com/office/drawing/2010/main" val="0"/>
              </a:ext>
            </a:extLst>
          </a:blip>
          <a:srcRect/>
          <a:stretch/>
        </p:blipFill>
        <p:spPr>
          <a:xfrm rot="16200000">
            <a:off x="5017854" y="3445405"/>
            <a:ext cx="743522" cy="679946"/>
          </a:xfrm>
          <a:prstGeom prst="rect">
            <a:avLst/>
          </a:prstGeom>
        </p:spPr>
      </p:pic>
      <p:pic>
        <p:nvPicPr>
          <p:cNvPr id="37" name="Picture 2">
            <a:extLst>
              <a:ext uri="{FF2B5EF4-FFF2-40B4-BE49-F238E27FC236}">
                <a16:creationId xmlns:a16="http://schemas.microsoft.com/office/drawing/2014/main" id="{21A28B20-E66F-300F-04E4-259FC0B7D72D}"/>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a:stretch/>
        </p:blipFill>
        <p:spPr bwMode="auto">
          <a:xfrm>
            <a:off x="3897497" y="1824554"/>
            <a:ext cx="784204" cy="76805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A picture containing arch, round, reflection&#10;&#10;Description automatically generated">
            <a:extLst>
              <a:ext uri="{FF2B5EF4-FFF2-40B4-BE49-F238E27FC236}">
                <a16:creationId xmlns:a16="http://schemas.microsoft.com/office/drawing/2014/main" id="{D6A2119F-64FA-53B9-999F-61D2491C64D0}"/>
              </a:ext>
            </a:extLst>
          </p:cNvPr>
          <p:cNvPicPr>
            <a:picLocks noChangeAspect="1"/>
          </p:cNvPicPr>
          <p:nvPr/>
        </p:nvPicPr>
        <p:blipFill rotWithShape="1">
          <a:blip r:embed="rId28">
            <a:extLst>
              <a:ext uri="{28A0092B-C50C-407E-A947-70E740481C1C}">
                <a14:useLocalDpi xmlns:a14="http://schemas.microsoft.com/office/drawing/2010/main" val="0"/>
              </a:ext>
            </a:extLst>
          </a:blip>
          <a:srcRect/>
          <a:stretch/>
        </p:blipFill>
        <p:spPr>
          <a:xfrm>
            <a:off x="5841657" y="3398507"/>
            <a:ext cx="822818" cy="788927"/>
          </a:xfrm>
          <a:prstGeom prst="rect">
            <a:avLst/>
          </a:prstGeom>
        </p:spPr>
      </p:pic>
      <p:pic>
        <p:nvPicPr>
          <p:cNvPr id="39" name="Picture 38" descr="A tractor in a field of flowers&#10;&#10;Description automatically generated with medium confidence">
            <a:extLst>
              <a:ext uri="{FF2B5EF4-FFF2-40B4-BE49-F238E27FC236}">
                <a16:creationId xmlns:a16="http://schemas.microsoft.com/office/drawing/2014/main" id="{D1BAEFA5-CF9D-AA12-6D4E-AA661088A099}"/>
              </a:ext>
            </a:extLst>
          </p:cNvPr>
          <p:cNvPicPr>
            <a:picLocks noChangeAspect="1"/>
          </p:cNvPicPr>
          <p:nvPr/>
        </p:nvPicPr>
        <p:blipFill rotWithShape="1">
          <a:blip r:embed="rId29">
            <a:extLst>
              <a:ext uri="{28A0092B-C50C-407E-A947-70E740481C1C}">
                <a14:useLocalDpi xmlns:a14="http://schemas.microsoft.com/office/drawing/2010/main" val="0"/>
              </a:ext>
            </a:extLst>
          </a:blip>
          <a:srcRect r="-8616"/>
          <a:stretch/>
        </p:blipFill>
        <p:spPr>
          <a:xfrm>
            <a:off x="6763458" y="2674842"/>
            <a:ext cx="1171757" cy="782847"/>
          </a:xfrm>
          <a:prstGeom prst="rect">
            <a:avLst/>
          </a:prstGeom>
        </p:spPr>
      </p:pic>
      <p:pic>
        <p:nvPicPr>
          <p:cNvPr id="44" name="Picture 12">
            <a:extLst>
              <a:ext uri="{FF2B5EF4-FFF2-40B4-BE49-F238E27FC236}">
                <a16:creationId xmlns:a16="http://schemas.microsoft.com/office/drawing/2014/main" id="{6774BB8E-AA14-979A-67C0-64951A097B34}"/>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a:stretch/>
        </p:blipFill>
        <p:spPr bwMode="auto">
          <a:xfrm>
            <a:off x="3075594" y="3501076"/>
            <a:ext cx="873215" cy="105639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A football helmet on grass&#10;&#10;Description automatically generated with low confidence">
            <a:extLst>
              <a:ext uri="{FF2B5EF4-FFF2-40B4-BE49-F238E27FC236}">
                <a16:creationId xmlns:a16="http://schemas.microsoft.com/office/drawing/2014/main" id="{2E359EDB-5825-1886-9A8A-8A904416A6A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910414" y="2662398"/>
            <a:ext cx="795743" cy="683616"/>
          </a:xfrm>
          <a:prstGeom prst="rect">
            <a:avLst/>
          </a:prstGeom>
        </p:spPr>
      </p:pic>
    </p:spTree>
    <p:extLst>
      <p:ext uri="{BB962C8B-B14F-4D97-AF65-F5344CB8AC3E}">
        <p14:creationId xmlns:p14="http://schemas.microsoft.com/office/powerpoint/2010/main" val="1409297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DF3C6-AE96-E53A-22C4-1FBE7AFF3651}"/>
              </a:ext>
            </a:extLst>
          </p:cNvPr>
          <p:cNvSpPr>
            <a:spLocks noGrp="1"/>
          </p:cNvSpPr>
          <p:nvPr>
            <p:ph type="title"/>
          </p:nvPr>
        </p:nvSpPr>
        <p:spPr/>
        <p:txBody>
          <a:bodyPr/>
          <a:lstStyle/>
          <a:p>
            <a:r>
              <a:rPr lang="en-US" dirty="0"/>
              <a:t>Exercise: Image Clustering (3/4)</a:t>
            </a:r>
          </a:p>
        </p:txBody>
      </p:sp>
      <p:sp>
        <p:nvSpPr>
          <p:cNvPr id="3" name="Content Placeholder 2">
            <a:extLst>
              <a:ext uri="{FF2B5EF4-FFF2-40B4-BE49-F238E27FC236}">
                <a16:creationId xmlns:a16="http://schemas.microsoft.com/office/drawing/2014/main" id="{6BF12771-9D6A-F97C-0408-11CBD12FFFB1}"/>
              </a:ext>
            </a:extLst>
          </p:cNvPr>
          <p:cNvSpPr>
            <a:spLocks noGrp="1"/>
          </p:cNvSpPr>
          <p:nvPr>
            <p:ph idx="1"/>
          </p:nvPr>
        </p:nvSpPr>
        <p:spPr/>
        <p:txBody>
          <a:bodyPr>
            <a:normAutofit fontScale="92500" lnSpcReduction="10000"/>
          </a:bodyPr>
          <a:lstStyle/>
          <a:p>
            <a:r>
              <a:rPr lang="en-US" dirty="0"/>
              <a:t>Potential solution 1:</a:t>
            </a:r>
          </a:p>
          <a:p>
            <a:pPr lvl="1"/>
            <a:r>
              <a:rPr lang="en-US" dirty="0"/>
              <a:t>Cluster 1: Fruits/Vegetables</a:t>
            </a:r>
          </a:p>
          <a:p>
            <a:pPr lvl="1"/>
            <a:r>
              <a:rPr lang="en-US" dirty="0"/>
              <a:t>Cluster 2: Planets</a:t>
            </a:r>
          </a:p>
          <a:p>
            <a:pPr lvl="1"/>
            <a:r>
              <a:rPr lang="en-US" dirty="0"/>
              <a:t>Cluster 3: Vehicles</a:t>
            </a:r>
          </a:p>
          <a:p>
            <a:pPr lvl="1"/>
            <a:r>
              <a:rPr lang="en-US" dirty="0"/>
              <a:t>Cluster 4: Everything else (e.g., non-planets, sunsets, flower, ball)</a:t>
            </a:r>
          </a:p>
          <a:p>
            <a:endParaRPr lang="en-US" dirty="0"/>
          </a:p>
          <a:p>
            <a:r>
              <a:rPr lang="en-US" dirty="0"/>
              <a:t>Potential solution 2:</a:t>
            </a:r>
          </a:p>
          <a:p>
            <a:pPr lvl="1"/>
            <a:r>
              <a:rPr lang="en-US" dirty="0"/>
              <a:t>Cluster 1: Red/Orange dominant color</a:t>
            </a:r>
          </a:p>
          <a:p>
            <a:pPr lvl="1"/>
            <a:r>
              <a:rPr lang="en-US" dirty="0"/>
              <a:t>Cluster 2: Blue dominant color</a:t>
            </a:r>
          </a:p>
          <a:p>
            <a:pPr lvl="1"/>
            <a:r>
              <a:rPr lang="en-US" dirty="0"/>
              <a:t>Cluster 3: Sports related</a:t>
            </a:r>
          </a:p>
          <a:p>
            <a:pPr lvl="1"/>
            <a:r>
              <a:rPr lang="en-US" dirty="0"/>
              <a:t>Cluster 4: Everything else</a:t>
            </a:r>
          </a:p>
          <a:p>
            <a:pPr lvl="1"/>
            <a:endParaRPr lang="en-US" dirty="0"/>
          </a:p>
          <a:p>
            <a:pPr lvl="1"/>
            <a:endParaRPr lang="en-US" dirty="0"/>
          </a:p>
          <a:p>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261EB197-DA8B-2523-4DB9-1915FB916C4F}"/>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11</a:t>
            </a:fld>
            <a:endParaRPr lang="en-US"/>
          </a:p>
        </p:txBody>
      </p:sp>
    </p:spTree>
    <p:extLst>
      <p:ext uri="{BB962C8B-B14F-4D97-AF65-F5344CB8AC3E}">
        <p14:creationId xmlns:p14="http://schemas.microsoft.com/office/powerpoint/2010/main" val="4082273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36B0A-56DE-F748-11A1-B7C334ED5B48}"/>
              </a:ext>
            </a:extLst>
          </p:cNvPr>
          <p:cNvSpPr>
            <a:spLocks noGrp="1"/>
          </p:cNvSpPr>
          <p:nvPr>
            <p:ph type="title"/>
          </p:nvPr>
        </p:nvSpPr>
        <p:spPr/>
        <p:txBody>
          <a:bodyPr/>
          <a:lstStyle/>
          <a:p>
            <a:r>
              <a:rPr lang="en-US" dirty="0"/>
              <a:t>Exercise: Image Clustering (4/4)</a:t>
            </a:r>
          </a:p>
        </p:txBody>
      </p:sp>
      <p:sp>
        <p:nvSpPr>
          <p:cNvPr id="3" name="Content Placeholder 2">
            <a:extLst>
              <a:ext uri="{FF2B5EF4-FFF2-40B4-BE49-F238E27FC236}">
                <a16:creationId xmlns:a16="http://schemas.microsoft.com/office/drawing/2014/main" id="{79479F71-B436-EC41-F93F-32D2BD4FFF56}"/>
              </a:ext>
            </a:extLst>
          </p:cNvPr>
          <p:cNvSpPr>
            <a:spLocks noGrp="1"/>
          </p:cNvSpPr>
          <p:nvPr>
            <p:ph idx="1"/>
          </p:nvPr>
        </p:nvSpPr>
        <p:spPr>
          <a:xfrm>
            <a:off x="457200" y="732865"/>
            <a:ext cx="8229600" cy="4181105"/>
          </a:xfrm>
        </p:spPr>
        <p:txBody>
          <a:bodyPr>
            <a:normAutofit fontScale="85000" lnSpcReduction="10000"/>
          </a:bodyPr>
          <a:lstStyle/>
          <a:p>
            <a:r>
              <a:rPr lang="en-US" dirty="0"/>
              <a:t>Clustering algorithms work in a similar way.</a:t>
            </a:r>
          </a:p>
          <a:p>
            <a:endParaRPr lang="en-US" dirty="0"/>
          </a:p>
          <a:p>
            <a:r>
              <a:rPr lang="en-US" dirty="0"/>
              <a:t>They find patterns in the data and depending on the algorithm and parameters specified will create different clusters.</a:t>
            </a:r>
          </a:p>
          <a:p>
            <a:endParaRPr lang="en-US" dirty="0"/>
          </a:p>
          <a:p>
            <a:r>
              <a:rPr lang="en-US" dirty="0"/>
              <a:t>Different algorithms may group the data very differently depending on the shape</a:t>
            </a:r>
          </a:p>
          <a:p>
            <a:endParaRPr lang="en-US" dirty="0"/>
          </a:p>
          <a:p>
            <a:r>
              <a:rPr lang="en-US" dirty="0"/>
              <a:t>Example Clustering Algorithms</a:t>
            </a:r>
          </a:p>
          <a:p>
            <a:pPr lvl="1"/>
            <a:r>
              <a:rPr lang="en-US" dirty="0" err="1"/>
              <a:t>Kmeans</a:t>
            </a:r>
            <a:r>
              <a:rPr lang="en-US" dirty="0"/>
              <a:t>: Clusters the data given a specified number of clusters (</a:t>
            </a:r>
            <a:r>
              <a:rPr lang="en-US" dirty="0" err="1"/>
              <a:t>i.e</a:t>
            </a:r>
            <a:r>
              <a:rPr lang="en-US" dirty="0"/>
              <a:t>, k). There are methods to calculate the optimal number of clusters can be calculated.</a:t>
            </a:r>
          </a:p>
          <a:p>
            <a:pPr lvl="1"/>
            <a:r>
              <a:rPr lang="en-US" dirty="0"/>
              <a:t>DBSCAN: Clusters the data given a specified min samples in a cluster and a specified density (i.e., epsilon)</a:t>
            </a:r>
          </a:p>
          <a:p>
            <a:pPr lvl="1"/>
            <a:endParaRPr lang="en-US" dirty="0"/>
          </a:p>
        </p:txBody>
      </p:sp>
      <p:sp>
        <p:nvSpPr>
          <p:cNvPr id="4" name="Slide Number Placeholder 3">
            <a:extLst>
              <a:ext uri="{FF2B5EF4-FFF2-40B4-BE49-F238E27FC236}">
                <a16:creationId xmlns:a16="http://schemas.microsoft.com/office/drawing/2014/main" id="{296262D6-8118-1165-782B-1ECE030B099C}"/>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12</a:t>
            </a:fld>
            <a:endParaRPr lang="en-US"/>
          </a:p>
        </p:txBody>
      </p:sp>
    </p:spTree>
    <p:extLst>
      <p:ext uri="{BB962C8B-B14F-4D97-AF65-F5344CB8AC3E}">
        <p14:creationId xmlns:p14="http://schemas.microsoft.com/office/powerpoint/2010/main" val="916950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16564-AA40-19C9-48FE-D2BA1E897858}"/>
              </a:ext>
            </a:extLst>
          </p:cNvPr>
          <p:cNvSpPr>
            <a:spLocks noGrp="1"/>
          </p:cNvSpPr>
          <p:nvPr>
            <p:ph type="title"/>
          </p:nvPr>
        </p:nvSpPr>
        <p:spPr>
          <a:xfrm>
            <a:off x="3025697" y="2374746"/>
            <a:ext cx="3639833" cy="571500"/>
          </a:xfrm>
        </p:spPr>
        <p:txBody>
          <a:bodyPr/>
          <a:lstStyle/>
          <a:p>
            <a:r>
              <a:rPr lang="en-US" sz="5000" dirty="0"/>
              <a:t>Questions?</a:t>
            </a:r>
          </a:p>
        </p:txBody>
      </p:sp>
    </p:spTree>
    <p:extLst>
      <p:ext uri="{BB962C8B-B14F-4D97-AF65-F5344CB8AC3E}">
        <p14:creationId xmlns:p14="http://schemas.microsoft.com/office/powerpoint/2010/main" val="617860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6D81-333F-A86C-C5B4-956EC2016581}"/>
              </a:ext>
            </a:extLst>
          </p:cNvPr>
          <p:cNvSpPr>
            <a:spLocks noGrp="1"/>
          </p:cNvSpPr>
          <p:nvPr>
            <p:ph type="title"/>
          </p:nvPr>
        </p:nvSpPr>
        <p:spPr>
          <a:xfrm>
            <a:off x="0" y="1"/>
            <a:ext cx="9144000" cy="571500"/>
          </a:xfrm>
        </p:spPr>
        <p:txBody>
          <a:bodyPr>
            <a:normAutofit fontScale="90000"/>
          </a:bodyPr>
          <a:lstStyle/>
          <a:p>
            <a:r>
              <a:rPr lang="en-US" dirty="0"/>
              <a:t>Exercise: Image Classification (1/7)</a:t>
            </a:r>
          </a:p>
        </p:txBody>
      </p:sp>
      <p:sp>
        <p:nvSpPr>
          <p:cNvPr id="5" name="Content Placeholder 2">
            <a:extLst>
              <a:ext uri="{FF2B5EF4-FFF2-40B4-BE49-F238E27FC236}">
                <a16:creationId xmlns:a16="http://schemas.microsoft.com/office/drawing/2014/main" id="{8D77926E-E670-C3D1-CD4E-4D937B53ACA6}"/>
              </a:ext>
            </a:extLst>
          </p:cNvPr>
          <p:cNvSpPr>
            <a:spLocks noGrp="1"/>
          </p:cNvSpPr>
          <p:nvPr>
            <p:ph idx="1"/>
          </p:nvPr>
        </p:nvSpPr>
        <p:spPr>
          <a:xfrm>
            <a:off x="1614488" y="1369219"/>
            <a:ext cx="5915025" cy="3364706"/>
          </a:xfrm>
        </p:spPr>
        <p:txBody>
          <a:bodyPr>
            <a:normAutofit fontScale="62500" lnSpcReduction="20000"/>
          </a:bodyPr>
          <a:lstStyle/>
          <a:p>
            <a:r>
              <a:rPr lang="en-US" dirty="0"/>
              <a:t>We want to develop a ML classification model (supervised ML) that classifies new images as either “Space object” or “Not a space object”</a:t>
            </a:r>
          </a:p>
          <a:p>
            <a:endParaRPr lang="en-US" dirty="0"/>
          </a:p>
          <a:p>
            <a:r>
              <a:rPr lang="en-US" dirty="0"/>
              <a:t>Data: NASA space images and non-space images</a:t>
            </a:r>
          </a:p>
          <a:p>
            <a:endParaRPr lang="en-US" dirty="0"/>
          </a:p>
          <a:p>
            <a:r>
              <a:rPr lang="en-US" dirty="0"/>
              <a:t>The data set has 22 labeled images. </a:t>
            </a:r>
          </a:p>
          <a:p>
            <a:pPr lvl="1"/>
            <a:r>
              <a:rPr lang="en-US" dirty="0"/>
              <a:t>Seems to be balanced (11 space, 11 non-space labels)</a:t>
            </a:r>
          </a:p>
          <a:p>
            <a:pPr lvl="1"/>
            <a:r>
              <a:rPr lang="en-US" dirty="0"/>
              <a:t>18 for training (~80% of data)</a:t>
            </a:r>
          </a:p>
          <a:p>
            <a:pPr lvl="1"/>
            <a:r>
              <a:rPr lang="en-US" dirty="0"/>
              <a:t>4 for testing (~20% of data)</a:t>
            </a:r>
          </a:p>
          <a:p>
            <a:endParaRPr lang="en-US" dirty="0"/>
          </a:p>
          <a:p>
            <a:r>
              <a:rPr lang="en-US" dirty="0"/>
              <a:t>We will then classify 9 new images as either “Space Object” or “Not a space object” given the boundaries of the images in the training data.</a:t>
            </a:r>
          </a:p>
          <a:p>
            <a:pPr lvl="1"/>
            <a:r>
              <a:rPr lang="en-US" dirty="0"/>
              <a:t>Think about confidence when we are classifying new images</a:t>
            </a:r>
          </a:p>
          <a:p>
            <a:endParaRPr lang="en-US" dirty="0"/>
          </a:p>
          <a:p>
            <a:endParaRPr lang="en-US" dirty="0"/>
          </a:p>
        </p:txBody>
      </p:sp>
      <p:sp>
        <p:nvSpPr>
          <p:cNvPr id="3" name="Slide Number Placeholder 2">
            <a:extLst>
              <a:ext uri="{FF2B5EF4-FFF2-40B4-BE49-F238E27FC236}">
                <a16:creationId xmlns:a16="http://schemas.microsoft.com/office/drawing/2014/main" id="{BE1DC7C1-91AE-6F20-AE0B-6784F6E1551E}"/>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2</a:t>
            </a:fld>
            <a:endParaRPr lang="en-US"/>
          </a:p>
        </p:txBody>
      </p:sp>
    </p:spTree>
    <p:extLst>
      <p:ext uri="{BB962C8B-B14F-4D97-AF65-F5344CB8AC3E}">
        <p14:creationId xmlns:p14="http://schemas.microsoft.com/office/powerpoint/2010/main" val="3495734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FC42637-048E-CCE1-D877-0231091EDDDB}"/>
              </a:ext>
            </a:extLst>
          </p:cNvPr>
          <p:cNvSpPr/>
          <p:nvPr/>
        </p:nvSpPr>
        <p:spPr>
          <a:xfrm>
            <a:off x="2707482" y="3947662"/>
            <a:ext cx="4107656" cy="521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58C059F8-1517-6C57-2C0F-485959668D5B}"/>
              </a:ext>
            </a:extLst>
          </p:cNvPr>
          <p:cNvSpPr>
            <a:spLocks noGrp="1"/>
          </p:cNvSpPr>
          <p:nvPr>
            <p:ph type="title"/>
          </p:nvPr>
        </p:nvSpPr>
        <p:spPr>
          <a:xfrm>
            <a:off x="33501" y="-23764"/>
            <a:ext cx="7247014" cy="626268"/>
          </a:xfrm>
        </p:spPr>
        <p:txBody>
          <a:bodyPr>
            <a:normAutofit fontScale="90000"/>
          </a:bodyPr>
          <a:lstStyle/>
          <a:p>
            <a:r>
              <a:rPr lang="en-US" dirty="0"/>
              <a:t>Exercise: Image Classification (2/7)</a:t>
            </a:r>
          </a:p>
        </p:txBody>
      </p:sp>
      <p:sp>
        <p:nvSpPr>
          <p:cNvPr id="3" name="Content Placeholder 2">
            <a:extLst>
              <a:ext uri="{FF2B5EF4-FFF2-40B4-BE49-F238E27FC236}">
                <a16:creationId xmlns:a16="http://schemas.microsoft.com/office/drawing/2014/main" id="{BAF7B68F-154E-6DF4-C91D-7D933BF8F0DC}"/>
              </a:ext>
            </a:extLst>
          </p:cNvPr>
          <p:cNvSpPr>
            <a:spLocks noGrp="1"/>
          </p:cNvSpPr>
          <p:nvPr>
            <p:ph idx="1"/>
          </p:nvPr>
        </p:nvSpPr>
        <p:spPr>
          <a:xfrm>
            <a:off x="3750473" y="622679"/>
            <a:ext cx="1793080" cy="445647"/>
          </a:xfrm>
        </p:spPr>
        <p:txBody>
          <a:bodyPr>
            <a:normAutofit fontScale="92500"/>
          </a:bodyPr>
          <a:lstStyle/>
          <a:p>
            <a:pPr marL="0" indent="0" algn="ctr">
              <a:buNone/>
            </a:pPr>
            <a:r>
              <a:rPr lang="en-US" dirty="0"/>
              <a:t>Training Data</a:t>
            </a:r>
          </a:p>
        </p:txBody>
      </p:sp>
      <p:pic>
        <p:nvPicPr>
          <p:cNvPr id="5" name="Picture 4" descr="Colors of the Innermost Planet: View 1">
            <a:extLst>
              <a:ext uri="{FF2B5EF4-FFF2-40B4-BE49-F238E27FC236}">
                <a16:creationId xmlns:a16="http://schemas.microsoft.com/office/drawing/2014/main" id="{29303F2F-A8EA-9291-59CC-6D907AF72A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393776" y="1375968"/>
            <a:ext cx="1014766" cy="101465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FB8784F-DA9F-BB7B-4D27-EEBDC69643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396398" y="2405071"/>
            <a:ext cx="977394" cy="96605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D48716DB-5B6E-597C-21FC-4A2F08CF2B2E}"/>
              </a:ext>
            </a:extLst>
          </p:cNvPr>
          <p:cNvSpPr txBox="1">
            <a:spLocks/>
          </p:cNvSpPr>
          <p:nvPr/>
        </p:nvSpPr>
        <p:spPr>
          <a:xfrm>
            <a:off x="2150275" y="830685"/>
            <a:ext cx="1450181" cy="335402"/>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t>Space Object</a:t>
            </a:r>
          </a:p>
          <a:p>
            <a:endParaRPr lang="en-US" sz="2100" dirty="0"/>
          </a:p>
        </p:txBody>
      </p:sp>
      <p:sp>
        <p:nvSpPr>
          <p:cNvPr id="7" name="Content Placeholder 2">
            <a:extLst>
              <a:ext uri="{FF2B5EF4-FFF2-40B4-BE49-F238E27FC236}">
                <a16:creationId xmlns:a16="http://schemas.microsoft.com/office/drawing/2014/main" id="{31597869-0450-FEB1-AF2D-2F0613A5EF2D}"/>
              </a:ext>
            </a:extLst>
          </p:cNvPr>
          <p:cNvSpPr txBox="1">
            <a:spLocks/>
          </p:cNvSpPr>
          <p:nvPr/>
        </p:nvSpPr>
        <p:spPr>
          <a:xfrm>
            <a:off x="5500294" y="900625"/>
            <a:ext cx="1928812" cy="335402"/>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t>Not a Space Object</a:t>
            </a:r>
          </a:p>
          <a:p>
            <a:endParaRPr lang="en-US" sz="2100" dirty="0"/>
          </a:p>
        </p:txBody>
      </p:sp>
      <p:sp>
        <p:nvSpPr>
          <p:cNvPr id="8" name="Content Placeholder 2">
            <a:extLst>
              <a:ext uri="{FF2B5EF4-FFF2-40B4-BE49-F238E27FC236}">
                <a16:creationId xmlns:a16="http://schemas.microsoft.com/office/drawing/2014/main" id="{79555248-6359-AF62-E670-68E43E28A34E}"/>
              </a:ext>
            </a:extLst>
          </p:cNvPr>
          <p:cNvSpPr txBox="1">
            <a:spLocks/>
          </p:cNvSpPr>
          <p:nvPr/>
        </p:nvSpPr>
        <p:spPr>
          <a:xfrm>
            <a:off x="1314450" y="1053087"/>
            <a:ext cx="3238278" cy="357963"/>
          </a:xfrm>
          <a:prstGeom prst="rect">
            <a:avLst/>
          </a:prstGeom>
        </p:spPr>
        <p:txBody>
          <a:bodyPr vert="horz" lIns="68580" tIns="34290" rIns="68580" bIns="3429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0"/>
              </a:spcBef>
              <a:buNone/>
            </a:pPr>
            <a:r>
              <a:rPr lang="en-US" sz="2100" dirty="0"/>
              <a:t>Pictures from: </a:t>
            </a:r>
            <a:r>
              <a:rPr lang="en-US" sz="2100" dirty="0">
                <a:hlinkClick r:id="rId5"/>
              </a:rPr>
              <a:t>https://images.nasa.gov/</a:t>
            </a:r>
            <a:r>
              <a:rPr lang="en-US" sz="2100" dirty="0"/>
              <a:t>; </a:t>
            </a:r>
            <a:r>
              <a:rPr lang="en-US" sz="2100" dirty="0">
                <a:hlinkClick r:id="rId6"/>
              </a:rPr>
              <a:t>www.nasa.gov/</a:t>
            </a:r>
            <a:r>
              <a:rPr lang="en-US" sz="2100" dirty="0"/>
              <a:t>;  </a:t>
            </a:r>
          </a:p>
          <a:p>
            <a:pPr marL="0" indent="0" algn="ctr">
              <a:lnSpc>
                <a:spcPct val="120000"/>
              </a:lnSpc>
              <a:spcBef>
                <a:spcPts val="0"/>
              </a:spcBef>
              <a:buNone/>
            </a:pPr>
            <a:r>
              <a:rPr lang="en-US" sz="2100" dirty="0">
                <a:hlinkClick r:id="rId7"/>
              </a:rPr>
              <a:t>https://flickr.com/photos/nasawebbtelescope/</a:t>
            </a:r>
            <a:r>
              <a:rPr lang="en-US" sz="2100" dirty="0"/>
              <a:t>; </a:t>
            </a:r>
            <a:r>
              <a:rPr lang="en-US" sz="2100" dirty="0">
                <a:hlinkClick r:id="rId8"/>
              </a:rPr>
              <a:t>www.jpl.nasa.gov</a:t>
            </a:r>
            <a:r>
              <a:rPr lang="en-US" sz="2100" dirty="0"/>
              <a:t> </a:t>
            </a:r>
          </a:p>
          <a:p>
            <a:pPr marL="0" indent="0" algn="ctr">
              <a:lnSpc>
                <a:spcPct val="120000"/>
              </a:lnSpc>
              <a:spcBef>
                <a:spcPts val="0"/>
              </a:spcBef>
              <a:buNone/>
            </a:pPr>
            <a:endParaRPr lang="en-US" sz="2100" dirty="0"/>
          </a:p>
        </p:txBody>
      </p:sp>
      <p:pic>
        <p:nvPicPr>
          <p:cNvPr id="2052" name="Picture 4" descr="This image from NASA Spitzer Space Telescope shows a computer simulation of the planet HD 80606b from an observer located at a point in space lying between the Earth and the HD 80606 system. ">
            <a:extLst>
              <a:ext uri="{FF2B5EF4-FFF2-40B4-BE49-F238E27FC236}">
                <a16:creationId xmlns:a16="http://schemas.microsoft.com/office/drawing/2014/main" id="{51F3C2A0-5BEC-B53D-3CEE-AC9D5EE4F30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2442336" y="1378125"/>
            <a:ext cx="1028207" cy="102899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E763BDCB-1F24-0100-C0F5-B64A003E4A55}"/>
              </a:ext>
            </a:extLst>
          </p:cNvPr>
          <p:cNvCxnSpPr>
            <a:cxnSpLocks/>
          </p:cNvCxnSpPr>
          <p:nvPr/>
        </p:nvCxnSpPr>
        <p:spPr>
          <a:xfrm>
            <a:off x="4621054" y="1109752"/>
            <a:ext cx="0" cy="3428048"/>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7143E22A-372F-C1B6-9812-C134C4E75949}"/>
              </a:ext>
            </a:extLst>
          </p:cNvPr>
          <p:cNvSpPr txBox="1">
            <a:spLocks/>
          </p:cNvSpPr>
          <p:nvPr/>
        </p:nvSpPr>
        <p:spPr>
          <a:xfrm>
            <a:off x="5090188" y="1121844"/>
            <a:ext cx="2572036" cy="197105"/>
          </a:xfrm>
          <a:prstGeom prst="rect">
            <a:avLst/>
          </a:prstGeom>
        </p:spPr>
        <p:txBody>
          <a:bodyPr vert="horz" lIns="68580" tIns="34290" rIns="68580" bIns="3429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Pictures by: Felix Gonzalez</a:t>
            </a:r>
          </a:p>
        </p:txBody>
      </p:sp>
      <p:pic>
        <p:nvPicPr>
          <p:cNvPr id="19" name="Picture 18" descr="A picture containing outdoor object, star, dark&#10;&#10;Description automatically generated">
            <a:extLst>
              <a:ext uri="{FF2B5EF4-FFF2-40B4-BE49-F238E27FC236}">
                <a16:creationId xmlns:a16="http://schemas.microsoft.com/office/drawing/2014/main" id="{2FD3C2F3-9C3A-7BE7-D40F-03E8B5A1866D}"/>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3504337" y="1375968"/>
            <a:ext cx="1048391" cy="1028992"/>
          </a:xfrm>
          <a:prstGeom prst="rect">
            <a:avLst/>
          </a:prstGeom>
        </p:spPr>
      </p:pic>
      <p:pic>
        <p:nvPicPr>
          <p:cNvPr id="21" name="Picture 20" descr="A planet in space&#10;&#10;Description automatically generated with medium confidence">
            <a:extLst>
              <a:ext uri="{FF2B5EF4-FFF2-40B4-BE49-F238E27FC236}">
                <a16:creationId xmlns:a16="http://schemas.microsoft.com/office/drawing/2014/main" id="{32D3819C-CFB1-B68F-5FBA-C0F84F22AD14}"/>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2477628" y="2416141"/>
            <a:ext cx="979947" cy="971045"/>
          </a:xfrm>
          <a:prstGeom prst="rect">
            <a:avLst/>
          </a:prstGeom>
        </p:spPr>
      </p:pic>
      <p:pic>
        <p:nvPicPr>
          <p:cNvPr id="23" name="Picture 22" descr="A picture containing star, outdoor object&#10;&#10;Description automatically generated">
            <a:extLst>
              <a:ext uri="{FF2B5EF4-FFF2-40B4-BE49-F238E27FC236}">
                <a16:creationId xmlns:a16="http://schemas.microsoft.com/office/drawing/2014/main" id="{E616ADE3-0481-34A9-4C5C-A376A4B13E5A}"/>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2390497" y="3431713"/>
            <a:ext cx="969734" cy="943919"/>
          </a:xfrm>
          <a:prstGeom prst="rect">
            <a:avLst/>
          </a:prstGeom>
        </p:spPr>
      </p:pic>
      <p:pic>
        <p:nvPicPr>
          <p:cNvPr id="2056" name="Picture 8" descr="The sun emitted an M6 solar flare on Nov. 12, 2012, which peaked at 9:04 p.m. EST.">
            <a:extLst>
              <a:ext uri="{FF2B5EF4-FFF2-40B4-BE49-F238E27FC236}">
                <a16:creationId xmlns:a16="http://schemas.microsoft.com/office/drawing/2014/main" id="{364E40F2-DDC6-5DC8-B95E-301D75C40DE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52633" y="2416142"/>
            <a:ext cx="988603" cy="98860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hree Generations in Mars Yard, High Viewpoint">
            <a:extLst>
              <a:ext uri="{FF2B5EF4-FFF2-40B4-BE49-F238E27FC236}">
                <a16:creationId xmlns:a16="http://schemas.microsoft.com/office/drawing/2014/main" id="{6B9BA486-4570-5D60-058D-54A08AD8FFF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a:stretch/>
        </p:blipFill>
        <p:spPr bwMode="auto">
          <a:xfrm>
            <a:off x="3384079" y="3488764"/>
            <a:ext cx="1193780" cy="8705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close up of the moon&#10;&#10;Description automatically generated with medium confidence">
            <a:extLst>
              <a:ext uri="{FF2B5EF4-FFF2-40B4-BE49-F238E27FC236}">
                <a16:creationId xmlns:a16="http://schemas.microsoft.com/office/drawing/2014/main" id="{56165BD5-83F1-F725-0D33-0042FF289D7A}"/>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396399" y="3446001"/>
            <a:ext cx="935087" cy="915197"/>
          </a:xfrm>
          <a:prstGeom prst="rect">
            <a:avLst/>
          </a:prstGeom>
        </p:spPr>
      </p:pic>
      <p:pic>
        <p:nvPicPr>
          <p:cNvPr id="9" name="Picture 8" descr="A football on the grass&#10;&#10;Description automatically generated with medium confidence">
            <a:extLst>
              <a:ext uri="{FF2B5EF4-FFF2-40B4-BE49-F238E27FC236}">
                <a16:creationId xmlns:a16="http://schemas.microsoft.com/office/drawing/2014/main" id="{FFBEC31D-7979-6EA8-BE9B-8EC2102BA29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87820" y="1372466"/>
            <a:ext cx="1030660" cy="971876"/>
          </a:xfrm>
          <a:prstGeom prst="rect">
            <a:avLst/>
          </a:prstGeom>
        </p:spPr>
      </p:pic>
      <p:pic>
        <p:nvPicPr>
          <p:cNvPr id="12" name="Picture 11" descr="A red apple with a stem&#10;&#10;Description automatically generated with medium confidence">
            <a:extLst>
              <a:ext uri="{FF2B5EF4-FFF2-40B4-BE49-F238E27FC236}">
                <a16:creationId xmlns:a16="http://schemas.microsoft.com/office/drawing/2014/main" id="{93044BD3-96AF-9627-E41A-1DA16C79060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770005" y="1372466"/>
            <a:ext cx="997751" cy="971876"/>
          </a:xfrm>
          <a:prstGeom prst="rect">
            <a:avLst/>
          </a:prstGeom>
        </p:spPr>
      </p:pic>
      <p:pic>
        <p:nvPicPr>
          <p:cNvPr id="17" name="Picture 16" descr="An orange on a white surface&#10;&#10;Description automatically generated with medium confidence">
            <a:extLst>
              <a:ext uri="{FF2B5EF4-FFF2-40B4-BE49-F238E27FC236}">
                <a16:creationId xmlns:a16="http://schemas.microsoft.com/office/drawing/2014/main" id="{C78DD5AD-11B8-2543-1E66-9BD936D83F12}"/>
              </a:ext>
            </a:extLst>
          </p:cNvPr>
          <p:cNvPicPr>
            <a:picLocks noChangeAspect="1"/>
          </p:cNvPicPr>
          <p:nvPr/>
        </p:nvPicPr>
        <p:blipFill rotWithShape="1">
          <a:blip r:embed="rId18">
            <a:extLst>
              <a:ext uri="{28A0092B-C50C-407E-A947-70E740481C1C}">
                <a14:useLocalDpi xmlns:a14="http://schemas.microsoft.com/office/drawing/2010/main" val="0"/>
              </a:ext>
            </a:extLst>
          </a:blip>
          <a:srcRect/>
          <a:stretch/>
        </p:blipFill>
        <p:spPr>
          <a:xfrm>
            <a:off x="6815138" y="1378125"/>
            <a:ext cx="930754" cy="971876"/>
          </a:xfrm>
          <a:prstGeom prst="rect">
            <a:avLst/>
          </a:prstGeom>
        </p:spPr>
      </p:pic>
      <p:pic>
        <p:nvPicPr>
          <p:cNvPr id="26" name="Picture 25" descr="A picture containing floor, indoor, sitting, citrus&#10;&#10;Description automatically generated">
            <a:extLst>
              <a:ext uri="{FF2B5EF4-FFF2-40B4-BE49-F238E27FC236}">
                <a16:creationId xmlns:a16="http://schemas.microsoft.com/office/drawing/2014/main" id="{95F852DB-9C87-86EF-0EE4-CBE43D77B8FD}"/>
              </a:ext>
            </a:extLst>
          </p:cNvPr>
          <p:cNvPicPr>
            <a:picLocks noChangeAspect="1"/>
          </p:cNvPicPr>
          <p:nvPr/>
        </p:nvPicPr>
        <p:blipFill rotWithShape="1">
          <a:blip r:embed="rId19">
            <a:extLst>
              <a:ext uri="{28A0092B-C50C-407E-A947-70E740481C1C}">
                <a14:useLocalDpi xmlns:a14="http://schemas.microsoft.com/office/drawing/2010/main" val="0"/>
              </a:ext>
            </a:extLst>
          </a:blip>
          <a:srcRect/>
          <a:stretch/>
        </p:blipFill>
        <p:spPr>
          <a:xfrm>
            <a:off x="5755708" y="2390620"/>
            <a:ext cx="1009535" cy="1004228"/>
          </a:xfrm>
          <a:prstGeom prst="rect">
            <a:avLst/>
          </a:prstGeom>
        </p:spPr>
      </p:pic>
      <p:pic>
        <p:nvPicPr>
          <p:cNvPr id="28" name="Picture 27" descr="A ferris wheel by the water&#10;&#10;Description automatically generated with medium confidence">
            <a:extLst>
              <a:ext uri="{FF2B5EF4-FFF2-40B4-BE49-F238E27FC236}">
                <a16:creationId xmlns:a16="http://schemas.microsoft.com/office/drawing/2014/main" id="{2BF36537-F702-EE11-7CC9-BF03D814A8D9}"/>
              </a:ext>
            </a:extLst>
          </p:cNvPr>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4668849" y="3450641"/>
            <a:ext cx="990206" cy="870548"/>
          </a:xfrm>
          <a:prstGeom prst="rect">
            <a:avLst/>
          </a:prstGeom>
        </p:spPr>
      </p:pic>
      <p:pic>
        <p:nvPicPr>
          <p:cNvPr id="2048" name="Picture 2047" descr="A picture containing indoor, citrus, fruit, orange&#10;&#10;Description automatically generated">
            <a:extLst>
              <a:ext uri="{FF2B5EF4-FFF2-40B4-BE49-F238E27FC236}">
                <a16:creationId xmlns:a16="http://schemas.microsoft.com/office/drawing/2014/main" id="{B6D057DA-A212-D8BC-A5B2-1EDE4A6B7B0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845062" y="2405860"/>
            <a:ext cx="852903" cy="996566"/>
          </a:xfrm>
          <a:prstGeom prst="rect">
            <a:avLst/>
          </a:prstGeom>
        </p:spPr>
      </p:pic>
      <p:pic>
        <p:nvPicPr>
          <p:cNvPr id="2060" name="Picture 2059" descr="A close up of a rose&#10;&#10;Description automatically generated with medium confidence">
            <a:extLst>
              <a:ext uri="{FF2B5EF4-FFF2-40B4-BE49-F238E27FC236}">
                <a16:creationId xmlns:a16="http://schemas.microsoft.com/office/drawing/2014/main" id="{3EB3AC80-122E-FC79-F694-497F385F2E4B}"/>
              </a:ext>
            </a:extLst>
          </p:cNvPr>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4679788" y="2390621"/>
            <a:ext cx="1022887" cy="996566"/>
          </a:xfrm>
          <a:prstGeom prst="rect">
            <a:avLst/>
          </a:prstGeom>
        </p:spPr>
      </p:pic>
      <p:pic>
        <p:nvPicPr>
          <p:cNvPr id="2061" name="Picture 2060" descr="A green pear on a white surface&#10;&#10;Description automatically generated with medium confidence">
            <a:extLst>
              <a:ext uri="{FF2B5EF4-FFF2-40B4-BE49-F238E27FC236}">
                <a16:creationId xmlns:a16="http://schemas.microsoft.com/office/drawing/2014/main" id="{F8FBF8EB-DB6B-06F5-F22F-E4FE617155B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722645" y="3431713"/>
            <a:ext cx="800237" cy="1004228"/>
          </a:xfrm>
          <a:prstGeom prst="rect">
            <a:avLst/>
          </a:prstGeom>
        </p:spPr>
      </p:pic>
      <p:pic>
        <p:nvPicPr>
          <p:cNvPr id="2063" name="Picture 2062" descr="A sunset over a body of water&#10;&#10;Description automatically generated with medium confidence">
            <a:extLst>
              <a:ext uri="{FF2B5EF4-FFF2-40B4-BE49-F238E27FC236}">
                <a16:creationId xmlns:a16="http://schemas.microsoft.com/office/drawing/2014/main" id="{B067F25C-DC1E-CA04-E192-3747A4EDE087}"/>
              </a:ext>
            </a:extLst>
          </p:cNvPr>
          <p:cNvPicPr>
            <a:picLocks noChangeAspect="1"/>
          </p:cNvPicPr>
          <p:nvPr/>
        </p:nvPicPr>
        <p:blipFill rotWithShape="1">
          <a:blip r:embed="rId24">
            <a:extLst>
              <a:ext uri="{28A0092B-C50C-407E-A947-70E740481C1C}">
                <a14:useLocalDpi xmlns:a14="http://schemas.microsoft.com/office/drawing/2010/main" val="0"/>
              </a:ext>
            </a:extLst>
          </a:blip>
          <a:srcRect/>
          <a:stretch/>
        </p:blipFill>
        <p:spPr>
          <a:xfrm>
            <a:off x="6586471" y="3451705"/>
            <a:ext cx="1188755" cy="957030"/>
          </a:xfrm>
          <a:prstGeom prst="rect">
            <a:avLst/>
          </a:prstGeom>
        </p:spPr>
      </p:pic>
      <p:sp>
        <p:nvSpPr>
          <p:cNvPr id="4" name="Slide Number Placeholder 3">
            <a:extLst>
              <a:ext uri="{FF2B5EF4-FFF2-40B4-BE49-F238E27FC236}">
                <a16:creationId xmlns:a16="http://schemas.microsoft.com/office/drawing/2014/main" id="{47447037-2645-E73B-4726-C36F2BF25918}"/>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3</a:t>
            </a:fld>
            <a:endParaRPr lang="en-US"/>
          </a:p>
        </p:txBody>
      </p:sp>
    </p:spTree>
    <p:extLst>
      <p:ext uri="{BB962C8B-B14F-4D97-AF65-F5344CB8AC3E}">
        <p14:creationId xmlns:p14="http://schemas.microsoft.com/office/powerpoint/2010/main" val="3499698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059F8-1517-6C57-2C0F-485959668D5B}"/>
              </a:ext>
            </a:extLst>
          </p:cNvPr>
          <p:cNvSpPr>
            <a:spLocks noGrp="1"/>
          </p:cNvSpPr>
          <p:nvPr>
            <p:ph type="title"/>
          </p:nvPr>
        </p:nvSpPr>
        <p:spPr>
          <a:xfrm>
            <a:off x="156117" y="-106960"/>
            <a:ext cx="7373395" cy="754856"/>
          </a:xfrm>
        </p:spPr>
        <p:txBody>
          <a:bodyPr>
            <a:normAutofit/>
          </a:bodyPr>
          <a:lstStyle/>
          <a:p>
            <a:r>
              <a:rPr lang="en-US" dirty="0"/>
              <a:t>Exercise: Image Classification (3/7)</a:t>
            </a:r>
          </a:p>
        </p:txBody>
      </p:sp>
      <p:sp>
        <p:nvSpPr>
          <p:cNvPr id="3" name="Content Placeholder 2">
            <a:extLst>
              <a:ext uri="{FF2B5EF4-FFF2-40B4-BE49-F238E27FC236}">
                <a16:creationId xmlns:a16="http://schemas.microsoft.com/office/drawing/2014/main" id="{BAF7B68F-154E-6DF4-C91D-7D933BF8F0DC}"/>
              </a:ext>
            </a:extLst>
          </p:cNvPr>
          <p:cNvSpPr>
            <a:spLocks noGrp="1"/>
          </p:cNvSpPr>
          <p:nvPr>
            <p:ph idx="1"/>
          </p:nvPr>
        </p:nvSpPr>
        <p:spPr>
          <a:xfrm>
            <a:off x="1348164" y="1386689"/>
            <a:ext cx="1793080" cy="445647"/>
          </a:xfrm>
        </p:spPr>
        <p:txBody>
          <a:bodyPr>
            <a:normAutofit lnSpcReduction="10000"/>
          </a:bodyPr>
          <a:lstStyle/>
          <a:p>
            <a:pPr marL="0" indent="0" algn="ctr">
              <a:buNone/>
            </a:pPr>
            <a:r>
              <a:rPr lang="en-US" dirty="0"/>
              <a:t>Image A</a:t>
            </a:r>
          </a:p>
        </p:txBody>
      </p:sp>
      <p:sp>
        <p:nvSpPr>
          <p:cNvPr id="9" name="Content Placeholder 2">
            <a:extLst>
              <a:ext uri="{FF2B5EF4-FFF2-40B4-BE49-F238E27FC236}">
                <a16:creationId xmlns:a16="http://schemas.microsoft.com/office/drawing/2014/main" id="{1FD43D06-1310-0233-27E1-C935C61ED51B}"/>
              </a:ext>
            </a:extLst>
          </p:cNvPr>
          <p:cNvSpPr txBox="1">
            <a:spLocks/>
          </p:cNvSpPr>
          <p:nvPr/>
        </p:nvSpPr>
        <p:spPr>
          <a:xfrm>
            <a:off x="4957516" y="1391384"/>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B</a:t>
            </a:r>
          </a:p>
        </p:txBody>
      </p:sp>
      <p:sp>
        <p:nvSpPr>
          <p:cNvPr id="14" name="Content Placeholder 2">
            <a:extLst>
              <a:ext uri="{FF2B5EF4-FFF2-40B4-BE49-F238E27FC236}">
                <a16:creationId xmlns:a16="http://schemas.microsoft.com/office/drawing/2014/main" id="{84D4DB66-1C52-E43E-2EF7-236F5BD20069}"/>
              </a:ext>
            </a:extLst>
          </p:cNvPr>
          <p:cNvSpPr txBox="1">
            <a:spLocks/>
          </p:cNvSpPr>
          <p:nvPr/>
        </p:nvSpPr>
        <p:spPr>
          <a:xfrm>
            <a:off x="1988270" y="3230815"/>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C</a:t>
            </a:r>
          </a:p>
        </p:txBody>
      </p:sp>
      <p:sp>
        <p:nvSpPr>
          <p:cNvPr id="16" name="Content Placeholder 2">
            <a:extLst>
              <a:ext uri="{FF2B5EF4-FFF2-40B4-BE49-F238E27FC236}">
                <a16:creationId xmlns:a16="http://schemas.microsoft.com/office/drawing/2014/main" id="{B60183DD-8F2D-A104-987D-137B160E13F2}"/>
              </a:ext>
            </a:extLst>
          </p:cNvPr>
          <p:cNvSpPr txBox="1">
            <a:spLocks/>
          </p:cNvSpPr>
          <p:nvPr/>
        </p:nvSpPr>
        <p:spPr>
          <a:xfrm>
            <a:off x="3507582" y="1083919"/>
            <a:ext cx="1793080" cy="38312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Testing Data</a:t>
            </a:r>
          </a:p>
        </p:txBody>
      </p:sp>
      <p:sp>
        <p:nvSpPr>
          <p:cNvPr id="17" name="Content Placeholder 2">
            <a:extLst>
              <a:ext uri="{FF2B5EF4-FFF2-40B4-BE49-F238E27FC236}">
                <a16:creationId xmlns:a16="http://schemas.microsoft.com/office/drawing/2014/main" id="{2BCE85C0-4436-258F-7F8A-99EEE0431E1B}"/>
              </a:ext>
            </a:extLst>
          </p:cNvPr>
          <p:cNvSpPr txBox="1">
            <a:spLocks/>
          </p:cNvSpPr>
          <p:nvPr/>
        </p:nvSpPr>
        <p:spPr>
          <a:xfrm>
            <a:off x="5926775" y="3226811"/>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D</a:t>
            </a:r>
          </a:p>
        </p:txBody>
      </p:sp>
      <p:pic>
        <p:nvPicPr>
          <p:cNvPr id="21" name="Picture 20" descr="A planet in space&#10;&#10;Description automatically generated with low confidence">
            <a:extLst>
              <a:ext uri="{FF2B5EF4-FFF2-40B4-BE49-F238E27FC236}">
                <a16:creationId xmlns:a16="http://schemas.microsoft.com/office/drawing/2014/main" id="{A583273A-9A66-3A25-EA2E-D9B0B939854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18074" y="1772056"/>
            <a:ext cx="1367678" cy="1306562"/>
          </a:xfrm>
          <a:prstGeom prst="rect">
            <a:avLst/>
          </a:prstGeom>
        </p:spPr>
      </p:pic>
      <p:sp>
        <p:nvSpPr>
          <p:cNvPr id="22" name="Rectangle 21">
            <a:extLst>
              <a:ext uri="{FF2B5EF4-FFF2-40B4-BE49-F238E27FC236}">
                <a16:creationId xmlns:a16="http://schemas.microsoft.com/office/drawing/2014/main" id="{65FE5D03-1193-BE43-885B-0834A24E775E}"/>
              </a:ext>
            </a:extLst>
          </p:cNvPr>
          <p:cNvSpPr/>
          <p:nvPr/>
        </p:nvSpPr>
        <p:spPr>
          <a:xfrm>
            <a:off x="2707482" y="4408582"/>
            <a:ext cx="4107656" cy="521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4" name="Picture 23" descr="A picture containing indoor, light, dark&#10;&#10;Description automatically generated">
            <a:extLst>
              <a:ext uri="{FF2B5EF4-FFF2-40B4-BE49-F238E27FC236}">
                <a16:creationId xmlns:a16="http://schemas.microsoft.com/office/drawing/2014/main" id="{B25198D2-F767-89FA-7525-9D9EC3F5CCE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051483" y="3571702"/>
            <a:ext cx="1299433" cy="1289851"/>
          </a:xfrm>
          <a:prstGeom prst="rect">
            <a:avLst/>
          </a:prstGeom>
        </p:spPr>
      </p:pic>
      <p:cxnSp>
        <p:nvCxnSpPr>
          <p:cNvPr id="10" name="Straight Connector 9">
            <a:extLst>
              <a:ext uri="{FF2B5EF4-FFF2-40B4-BE49-F238E27FC236}">
                <a16:creationId xmlns:a16="http://schemas.microsoft.com/office/drawing/2014/main" id="{E763BDCB-1F24-0100-C0F5-B64A003E4A55}"/>
              </a:ext>
            </a:extLst>
          </p:cNvPr>
          <p:cNvCxnSpPr>
            <a:cxnSpLocks/>
          </p:cNvCxnSpPr>
          <p:nvPr/>
        </p:nvCxnSpPr>
        <p:spPr>
          <a:xfrm>
            <a:off x="4493419" y="1467040"/>
            <a:ext cx="0" cy="339385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 name="Picture 6" descr="A red apple on a white surface&#10;&#10;Description automatically generated with medium confidence">
            <a:extLst>
              <a:ext uri="{FF2B5EF4-FFF2-40B4-BE49-F238E27FC236}">
                <a16:creationId xmlns:a16="http://schemas.microsoft.com/office/drawing/2014/main" id="{F3884F5B-5506-0AA7-9088-5C23C6CBC3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6834" y="3555814"/>
            <a:ext cx="1295951" cy="1305077"/>
          </a:xfrm>
          <a:prstGeom prst="rect">
            <a:avLst/>
          </a:prstGeom>
        </p:spPr>
      </p:pic>
      <p:pic>
        <p:nvPicPr>
          <p:cNvPr id="12" name="Picture 11" descr="A group of tanks on a road&#10;&#10;Description automatically generated with low confidence">
            <a:extLst>
              <a:ext uri="{FF2B5EF4-FFF2-40B4-BE49-F238E27FC236}">
                <a16:creationId xmlns:a16="http://schemas.microsoft.com/office/drawing/2014/main" id="{AAF4372D-2B22-949B-E779-86A6D1BA25C3}"/>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5162419" y="1779871"/>
            <a:ext cx="1897172" cy="1382429"/>
          </a:xfrm>
          <a:prstGeom prst="rect">
            <a:avLst/>
          </a:prstGeom>
        </p:spPr>
      </p:pic>
      <p:sp>
        <p:nvSpPr>
          <p:cNvPr id="4" name="Slide Number Placeholder 3">
            <a:extLst>
              <a:ext uri="{FF2B5EF4-FFF2-40B4-BE49-F238E27FC236}">
                <a16:creationId xmlns:a16="http://schemas.microsoft.com/office/drawing/2014/main" id="{E1B51917-BE64-8925-8EDE-F263DDFD8A8A}"/>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4</a:t>
            </a:fld>
            <a:endParaRPr lang="en-US"/>
          </a:p>
        </p:txBody>
      </p:sp>
    </p:spTree>
    <p:extLst>
      <p:ext uri="{BB962C8B-B14F-4D97-AF65-F5344CB8AC3E}">
        <p14:creationId xmlns:p14="http://schemas.microsoft.com/office/powerpoint/2010/main" val="103437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059F8-1517-6C57-2C0F-485959668D5B}"/>
              </a:ext>
            </a:extLst>
          </p:cNvPr>
          <p:cNvSpPr>
            <a:spLocks noGrp="1"/>
          </p:cNvSpPr>
          <p:nvPr>
            <p:ph type="title"/>
          </p:nvPr>
        </p:nvSpPr>
        <p:spPr>
          <a:xfrm>
            <a:off x="186697" y="-55474"/>
            <a:ext cx="8404097" cy="740568"/>
          </a:xfrm>
        </p:spPr>
        <p:txBody>
          <a:bodyPr>
            <a:normAutofit/>
          </a:bodyPr>
          <a:lstStyle/>
          <a:p>
            <a:r>
              <a:rPr lang="en-US" dirty="0"/>
              <a:t>Exercise: Image Classification (4/7)</a:t>
            </a:r>
          </a:p>
        </p:txBody>
      </p:sp>
      <p:sp>
        <p:nvSpPr>
          <p:cNvPr id="3" name="Content Placeholder 2">
            <a:extLst>
              <a:ext uri="{FF2B5EF4-FFF2-40B4-BE49-F238E27FC236}">
                <a16:creationId xmlns:a16="http://schemas.microsoft.com/office/drawing/2014/main" id="{BAF7B68F-154E-6DF4-C91D-7D933BF8F0DC}"/>
              </a:ext>
            </a:extLst>
          </p:cNvPr>
          <p:cNvSpPr>
            <a:spLocks noGrp="1"/>
          </p:cNvSpPr>
          <p:nvPr>
            <p:ph idx="1"/>
          </p:nvPr>
        </p:nvSpPr>
        <p:spPr>
          <a:xfrm>
            <a:off x="1650210" y="1535639"/>
            <a:ext cx="1793080" cy="445647"/>
          </a:xfrm>
        </p:spPr>
        <p:txBody>
          <a:bodyPr>
            <a:normAutofit lnSpcReduction="10000"/>
          </a:bodyPr>
          <a:lstStyle/>
          <a:p>
            <a:pPr marL="0" indent="0" algn="ctr">
              <a:buNone/>
            </a:pPr>
            <a:r>
              <a:rPr lang="en-US" dirty="0"/>
              <a:t>Image E</a:t>
            </a:r>
          </a:p>
        </p:txBody>
      </p:sp>
      <p:cxnSp>
        <p:nvCxnSpPr>
          <p:cNvPr id="10" name="Straight Connector 9">
            <a:extLst>
              <a:ext uri="{FF2B5EF4-FFF2-40B4-BE49-F238E27FC236}">
                <a16:creationId xmlns:a16="http://schemas.microsoft.com/office/drawing/2014/main" id="{E763BDCB-1F24-0100-C0F5-B64A003E4A55}"/>
              </a:ext>
            </a:extLst>
          </p:cNvPr>
          <p:cNvCxnSpPr>
            <a:cxnSpLocks/>
          </p:cNvCxnSpPr>
          <p:nvPr/>
        </p:nvCxnSpPr>
        <p:spPr>
          <a:xfrm>
            <a:off x="3357563" y="1451819"/>
            <a:ext cx="0" cy="315423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FD43D06-1310-0233-27E1-C935C61ED51B}"/>
              </a:ext>
            </a:extLst>
          </p:cNvPr>
          <p:cNvSpPr txBox="1">
            <a:spLocks/>
          </p:cNvSpPr>
          <p:nvPr/>
        </p:nvSpPr>
        <p:spPr>
          <a:xfrm>
            <a:off x="3443289" y="1535639"/>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F</a:t>
            </a:r>
          </a:p>
        </p:txBody>
      </p:sp>
      <p:cxnSp>
        <p:nvCxnSpPr>
          <p:cNvPr id="11" name="Straight Connector 10">
            <a:extLst>
              <a:ext uri="{FF2B5EF4-FFF2-40B4-BE49-F238E27FC236}">
                <a16:creationId xmlns:a16="http://schemas.microsoft.com/office/drawing/2014/main" id="{A607A6F8-DC83-06FE-316D-CDA5EF958AE3}"/>
              </a:ext>
            </a:extLst>
          </p:cNvPr>
          <p:cNvCxnSpPr>
            <a:cxnSpLocks/>
          </p:cNvCxnSpPr>
          <p:nvPr/>
        </p:nvCxnSpPr>
        <p:spPr>
          <a:xfrm>
            <a:off x="5479397" y="1451819"/>
            <a:ext cx="0" cy="315423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84D4DB66-1C52-E43E-2EF7-236F5BD20069}"/>
              </a:ext>
            </a:extLst>
          </p:cNvPr>
          <p:cNvSpPr txBox="1">
            <a:spLocks/>
          </p:cNvSpPr>
          <p:nvPr/>
        </p:nvSpPr>
        <p:spPr>
          <a:xfrm>
            <a:off x="5643564" y="1535639"/>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G</a:t>
            </a:r>
          </a:p>
        </p:txBody>
      </p:sp>
      <p:sp>
        <p:nvSpPr>
          <p:cNvPr id="4" name="Content Placeholder 2">
            <a:extLst>
              <a:ext uri="{FF2B5EF4-FFF2-40B4-BE49-F238E27FC236}">
                <a16:creationId xmlns:a16="http://schemas.microsoft.com/office/drawing/2014/main" id="{3A9140F5-9A63-82A8-1CC6-85C6D99BB34D}"/>
              </a:ext>
            </a:extLst>
          </p:cNvPr>
          <p:cNvSpPr txBox="1">
            <a:spLocks/>
          </p:cNvSpPr>
          <p:nvPr/>
        </p:nvSpPr>
        <p:spPr>
          <a:xfrm>
            <a:off x="2921794" y="1110725"/>
            <a:ext cx="3300412" cy="445647"/>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Model Deployment: New Data</a:t>
            </a:r>
          </a:p>
        </p:txBody>
      </p:sp>
      <p:pic>
        <p:nvPicPr>
          <p:cNvPr id="13" name="Picture 12" descr="A group of people on a boat in the water&#10;&#10;Description automatically generated with low confidence">
            <a:extLst>
              <a:ext uri="{FF2B5EF4-FFF2-40B4-BE49-F238E27FC236}">
                <a16:creationId xmlns:a16="http://schemas.microsoft.com/office/drawing/2014/main" id="{973C043D-D0EE-D9BE-5C6D-983ACF06D98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674849" y="2017825"/>
            <a:ext cx="1926383" cy="1731497"/>
          </a:xfrm>
          <a:prstGeom prst="rect">
            <a:avLst/>
          </a:prstGeom>
        </p:spPr>
      </p:pic>
      <p:pic>
        <p:nvPicPr>
          <p:cNvPr id="15" name="Picture 14" descr="A picture containing indoor, light, dark&#10;&#10;Description automatically generated">
            <a:extLst>
              <a:ext uri="{FF2B5EF4-FFF2-40B4-BE49-F238E27FC236}">
                <a16:creationId xmlns:a16="http://schemas.microsoft.com/office/drawing/2014/main" id="{5C7FDDB9-985F-C9F2-B86D-687BB1542337}"/>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587033" y="2018825"/>
            <a:ext cx="1603426" cy="1730497"/>
          </a:xfrm>
          <a:prstGeom prst="rect">
            <a:avLst/>
          </a:prstGeom>
        </p:spPr>
      </p:pic>
      <p:pic>
        <p:nvPicPr>
          <p:cNvPr id="18" name="Picture 17" descr="A picture containing ground, pepper, vegetable, sweet pepper&#10;&#10;Description automatically generated">
            <a:extLst>
              <a:ext uri="{FF2B5EF4-FFF2-40B4-BE49-F238E27FC236}">
                <a16:creationId xmlns:a16="http://schemas.microsoft.com/office/drawing/2014/main" id="{7E02C183-0D78-0EC8-2576-7E8B774974BA}"/>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rot="16200000">
            <a:off x="1498083" y="2090625"/>
            <a:ext cx="1702811" cy="1557211"/>
          </a:xfrm>
          <a:prstGeom prst="rect">
            <a:avLst/>
          </a:prstGeom>
        </p:spPr>
      </p:pic>
      <p:sp>
        <p:nvSpPr>
          <p:cNvPr id="5" name="Slide Number Placeholder 4">
            <a:extLst>
              <a:ext uri="{FF2B5EF4-FFF2-40B4-BE49-F238E27FC236}">
                <a16:creationId xmlns:a16="http://schemas.microsoft.com/office/drawing/2014/main" id="{5344D35E-8038-05B9-F128-4A504FC038B3}"/>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5</a:t>
            </a:fld>
            <a:endParaRPr lang="en-US"/>
          </a:p>
        </p:txBody>
      </p:sp>
    </p:spTree>
    <p:extLst>
      <p:ext uri="{BB962C8B-B14F-4D97-AF65-F5344CB8AC3E}">
        <p14:creationId xmlns:p14="http://schemas.microsoft.com/office/powerpoint/2010/main" val="837413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059F8-1517-6C57-2C0F-485959668D5B}"/>
              </a:ext>
            </a:extLst>
          </p:cNvPr>
          <p:cNvSpPr>
            <a:spLocks noGrp="1"/>
          </p:cNvSpPr>
          <p:nvPr>
            <p:ph type="title"/>
          </p:nvPr>
        </p:nvSpPr>
        <p:spPr>
          <a:xfrm>
            <a:off x="7147" y="42796"/>
            <a:ext cx="8765146" cy="494650"/>
          </a:xfrm>
        </p:spPr>
        <p:txBody>
          <a:bodyPr>
            <a:normAutofit fontScale="90000"/>
          </a:bodyPr>
          <a:lstStyle/>
          <a:p>
            <a:r>
              <a:rPr lang="en-US" dirty="0"/>
              <a:t>Exercise: Image Classification (5/7)</a:t>
            </a:r>
          </a:p>
        </p:txBody>
      </p:sp>
      <p:sp>
        <p:nvSpPr>
          <p:cNvPr id="3" name="Content Placeholder 2">
            <a:extLst>
              <a:ext uri="{FF2B5EF4-FFF2-40B4-BE49-F238E27FC236}">
                <a16:creationId xmlns:a16="http://schemas.microsoft.com/office/drawing/2014/main" id="{BAF7B68F-154E-6DF4-C91D-7D933BF8F0DC}"/>
              </a:ext>
            </a:extLst>
          </p:cNvPr>
          <p:cNvSpPr>
            <a:spLocks noGrp="1"/>
          </p:cNvSpPr>
          <p:nvPr>
            <p:ph idx="1"/>
          </p:nvPr>
        </p:nvSpPr>
        <p:spPr>
          <a:xfrm>
            <a:off x="1650210" y="1535639"/>
            <a:ext cx="1793080" cy="445647"/>
          </a:xfrm>
        </p:spPr>
        <p:txBody>
          <a:bodyPr>
            <a:normAutofit lnSpcReduction="10000"/>
          </a:bodyPr>
          <a:lstStyle/>
          <a:p>
            <a:pPr marL="0" indent="0" algn="ctr">
              <a:buNone/>
            </a:pPr>
            <a:r>
              <a:rPr lang="en-US" dirty="0"/>
              <a:t>Image H</a:t>
            </a:r>
          </a:p>
        </p:txBody>
      </p:sp>
      <p:cxnSp>
        <p:nvCxnSpPr>
          <p:cNvPr id="10" name="Straight Connector 9">
            <a:extLst>
              <a:ext uri="{FF2B5EF4-FFF2-40B4-BE49-F238E27FC236}">
                <a16:creationId xmlns:a16="http://schemas.microsoft.com/office/drawing/2014/main" id="{E763BDCB-1F24-0100-C0F5-B64A003E4A55}"/>
              </a:ext>
            </a:extLst>
          </p:cNvPr>
          <p:cNvCxnSpPr>
            <a:cxnSpLocks/>
          </p:cNvCxnSpPr>
          <p:nvPr/>
        </p:nvCxnSpPr>
        <p:spPr>
          <a:xfrm>
            <a:off x="3357563" y="1451819"/>
            <a:ext cx="0" cy="315423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FD43D06-1310-0233-27E1-C935C61ED51B}"/>
              </a:ext>
            </a:extLst>
          </p:cNvPr>
          <p:cNvSpPr txBox="1">
            <a:spLocks/>
          </p:cNvSpPr>
          <p:nvPr/>
        </p:nvSpPr>
        <p:spPr>
          <a:xfrm>
            <a:off x="3443289" y="1535639"/>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I</a:t>
            </a:r>
          </a:p>
        </p:txBody>
      </p:sp>
      <p:cxnSp>
        <p:nvCxnSpPr>
          <p:cNvPr id="11" name="Straight Connector 10">
            <a:extLst>
              <a:ext uri="{FF2B5EF4-FFF2-40B4-BE49-F238E27FC236}">
                <a16:creationId xmlns:a16="http://schemas.microsoft.com/office/drawing/2014/main" id="{A607A6F8-DC83-06FE-316D-CDA5EF958AE3}"/>
              </a:ext>
            </a:extLst>
          </p:cNvPr>
          <p:cNvCxnSpPr>
            <a:cxnSpLocks/>
          </p:cNvCxnSpPr>
          <p:nvPr/>
        </p:nvCxnSpPr>
        <p:spPr>
          <a:xfrm>
            <a:off x="5479397" y="1451819"/>
            <a:ext cx="0" cy="315423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84D4DB66-1C52-E43E-2EF7-236F5BD20069}"/>
              </a:ext>
            </a:extLst>
          </p:cNvPr>
          <p:cNvSpPr txBox="1">
            <a:spLocks/>
          </p:cNvSpPr>
          <p:nvPr/>
        </p:nvSpPr>
        <p:spPr>
          <a:xfrm>
            <a:off x="5643564" y="1535639"/>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J</a:t>
            </a:r>
          </a:p>
        </p:txBody>
      </p:sp>
      <p:sp>
        <p:nvSpPr>
          <p:cNvPr id="4" name="Content Placeholder 2">
            <a:extLst>
              <a:ext uri="{FF2B5EF4-FFF2-40B4-BE49-F238E27FC236}">
                <a16:creationId xmlns:a16="http://schemas.microsoft.com/office/drawing/2014/main" id="{3A9140F5-9A63-82A8-1CC6-85C6D99BB34D}"/>
              </a:ext>
            </a:extLst>
          </p:cNvPr>
          <p:cNvSpPr txBox="1">
            <a:spLocks/>
          </p:cNvSpPr>
          <p:nvPr/>
        </p:nvSpPr>
        <p:spPr>
          <a:xfrm>
            <a:off x="2921794" y="1110725"/>
            <a:ext cx="3300412" cy="445647"/>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Model Deployment: New Data</a:t>
            </a:r>
          </a:p>
        </p:txBody>
      </p:sp>
      <p:pic>
        <p:nvPicPr>
          <p:cNvPr id="3074" name="Picture 2">
            <a:extLst>
              <a:ext uri="{FF2B5EF4-FFF2-40B4-BE49-F238E27FC236}">
                <a16:creationId xmlns:a16="http://schemas.microsoft.com/office/drawing/2014/main" id="{619986F1-CC85-FD48-9A9B-49BB58D554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664391" y="1993777"/>
            <a:ext cx="1793081" cy="17561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arch, round, reflection&#10;&#10;Description automatically generated">
            <a:extLst>
              <a:ext uri="{FF2B5EF4-FFF2-40B4-BE49-F238E27FC236}">
                <a16:creationId xmlns:a16="http://schemas.microsoft.com/office/drawing/2014/main" id="{D467968C-73F7-B0A0-B876-75890F80250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530847" y="1985927"/>
            <a:ext cx="1804792" cy="1730454"/>
          </a:xfrm>
          <a:prstGeom prst="rect">
            <a:avLst/>
          </a:prstGeom>
        </p:spPr>
      </p:pic>
      <p:pic>
        <p:nvPicPr>
          <p:cNvPr id="13" name="Picture 12" descr="A tractor in a field of flowers&#10;&#10;Description automatically generated with medium confidence">
            <a:extLst>
              <a:ext uri="{FF2B5EF4-FFF2-40B4-BE49-F238E27FC236}">
                <a16:creationId xmlns:a16="http://schemas.microsoft.com/office/drawing/2014/main" id="{1825D237-B8A4-6F32-E101-8604A7A5C56B}"/>
              </a:ext>
            </a:extLst>
          </p:cNvPr>
          <p:cNvPicPr>
            <a:picLocks noChangeAspect="1"/>
          </p:cNvPicPr>
          <p:nvPr/>
        </p:nvPicPr>
        <p:blipFill rotWithShape="1">
          <a:blip r:embed="rId5">
            <a:extLst>
              <a:ext uri="{28A0092B-C50C-407E-A947-70E740481C1C}">
                <a14:useLocalDpi xmlns:a14="http://schemas.microsoft.com/office/drawing/2010/main" val="0"/>
              </a:ext>
            </a:extLst>
          </a:blip>
          <a:srcRect r="-8616"/>
          <a:stretch/>
        </p:blipFill>
        <p:spPr>
          <a:xfrm>
            <a:off x="1429495" y="2119495"/>
            <a:ext cx="2041621" cy="1364000"/>
          </a:xfrm>
          <a:prstGeom prst="rect">
            <a:avLst/>
          </a:prstGeom>
        </p:spPr>
      </p:pic>
      <p:sp>
        <p:nvSpPr>
          <p:cNvPr id="5" name="Slide Number Placeholder 4">
            <a:extLst>
              <a:ext uri="{FF2B5EF4-FFF2-40B4-BE49-F238E27FC236}">
                <a16:creationId xmlns:a16="http://schemas.microsoft.com/office/drawing/2014/main" id="{35999A63-C0FB-50DC-A6B9-F4EB76E8B504}"/>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6</a:t>
            </a:fld>
            <a:endParaRPr lang="en-US"/>
          </a:p>
        </p:txBody>
      </p:sp>
    </p:spTree>
    <p:extLst>
      <p:ext uri="{BB962C8B-B14F-4D97-AF65-F5344CB8AC3E}">
        <p14:creationId xmlns:p14="http://schemas.microsoft.com/office/powerpoint/2010/main" val="1057034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22A3C66-E5FC-17CD-236F-5EB4DC8BAF92}"/>
              </a:ext>
            </a:extLst>
          </p:cNvPr>
          <p:cNvGrpSpPr>
            <a:grpSpLocks noChangeAspect="1"/>
          </p:cNvGrpSpPr>
          <p:nvPr/>
        </p:nvGrpSpPr>
        <p:grpSpPr>
          <a:xfrm>
            <a:off x="1529116" y="1993779"/>
            <a:ext cx="1620785" cy="1519451"/>
            <a:chOff x="514822" y="2658371"/>
            <a:chExt cx="2161046" cy="2025935"/>
          </a:xfrm>
        </p:grpSpPr>
        <p:sp>
          <p:nvSpPr>
            <p:cNvPr id="8" name="Rectangle 7">
              <a:extLst>
                <a:ext uri="{FF2B5EF4-FFF2-40B4-BE49-F238E27FC236}">
                  <a16:creationId xmlns:a16="http://schemas.microsoft.com/office/drawing/2014/main" id="{8D45DB96-A306-9182-3045-ACE9EEB02D2B}"/>
                </a:ext>
              </a:extLst>
            </p:cNvPr>
            <p:cNvSpPr/>
            <p:nvPr/>
          </p:nvSpPr>
          <p:spPr>
            <a:xfrm>
              <a:off x="514822" y="2658371"/>
              <a:ext cx="2161046" cy="20259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pic>
          <p:nvPicPr>
            <p:cNvPr id="12" name="Picture 11" descr="A picture containing ground, close, stone&#10;&#10;Description automatically generated">
              <a:extLst>
                <a:ext uri="{FF2B5EF4-FFF2-40B4-BE49-F238E27FC236}">
                  <a16:creationId xmlns:a16="http://schemas.microsoft.com/office/drawing/2014/main" id="{BB52237F-2CF8-A4BB-A548-20E0C28871C2}"/>
                </a:ext>
              </a:extLst>
            </p:cNvPr>
            <p:cNvPicPr>
              <a:picLocks noChangeAspect="1"/>
            </p:cNvPicPr>
            <p:nvPr/>
          </p:nvPicPr>
          <p:blipFill rotWithShape="1">
            <a:blip r:embed="rId3">
              <a:extLst>
                <a:ext uri="{28A0092B-C50C-407E-A947-70E740481C1C}">
                  <a14:useLocalDpi xmlns:a14="http://schemas.microsoft.com/office/drawing/2010/main" val="0"/>
                </a:ext>
              </a:extLst>
            </a:blip>
            <a:srcRect l="-1" r="3004"/>
            <a:stretch/>
          </p:blipFill>
          <p:spPr>
            <a:xfrm>
              <a:off x="670338" y="2783840"/>
              <a:ext cx="1825212" cy="1790429"/>
            </a:xfrm>
            <a:prstGeom prst="ellipse">
              <a:avLst/>
            </a:prstGeom>
          </p:spPr>
        </p:pic>
        <p:sp>
          <p:nvSpPr>
            <p:cNvPr id="13" name="Oval 12">
              <a:extLst>
                <a:ext uri="{FF2B5EF4-FFF2-40B4-BE49-F238E27FC236}">
                  <a16:creationId xmlns:a16="http://schemas.microsoft.com/office/drawing/2014/main" id="{7AEA9099-65F7-F7C1-B69D-5181FF2E2602}"/>
                </a:ext>
              </a:extLst>
            </p:cNvPr>
            <p:cNvSpPr/>
            <p:nvPr/>
          </p:nvSpPr>
          <p:spPr>
            <a:xfrm>
              <a:off x="587788" y="2724411"/>
              <a:ext cx="2046843" cy="1959515"/>
            </a:xfrm>
            <a:prstGeom prst="ellipse">
              <a:avLst/>
            </a:prstGeom>
            <a:solidFill>
              <a:schemeClr val="tx1">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 name="Title 1">
            <a:extLst>
              <a:ext uri="{FF2B5EF4-FFF2-40B4-BE49-F238E27FC236}">
                <a16:creationId xmlns:a16="http://schemas.microsoft.com/office/drawing/2014/main" id="{58C059F8-1517-6C57-2C0F-485959668D5B}"/>
              </a:ext>
            </a:extLst>
          </p:cNvPr>
          <p:cNvSpPr>
            <a:spLocks noGrp="1"/>
          </p:cNvSpPr>
          <p:nvPr>
            <p:ph type="title"/>
          </p:nvPr>
        </p:nvSpPr>
        <p:spPr>
          <a:xfrm>
            <a:off x="78812" y="57581"/>
            <a:ext cx="8842163" cy="479865"/>
          </a:xfrm>
        </p:spPr>
        <p:txBody>
          <a:bodyPr>
            <a:normAutofit fontScale="90000"/>
          </a:bodyPr>
          <a:lstStyle/>
          <a:p>
            <a:r>
              <a:rPr lang="en-US" dirty="0"/>
              <a:t>Exercise: Image Classification (6/7)</a:t>
            </a:r>
          </a:p>
        </p:txBody>
      </p:sp>
      <p:sp>
        <p:nvSpPr>
          <p:cNvPr id="3" name="Content Placeholder 2">
            <a:extLst>
              <a:ext uri="{FF2B5EF4-FFF2-40B4-BE49-F238E27FC236}">
                <a16:creationId xmlns:a16="http://schemas.microsoft.com/office/drawing/2014/main" id="{BAF7B68F-154E-6DF4-C91D-7D933BF8F0DC}"/>
              </a:ext>
            </a:extLst>
          </p:cNvPr>
          <p:cNvSpPr>
            <a:spLocks noGrp="1"/>
          </p:cNvSpPr>
          <p:nvPr>
            <p:ph idx="1"/>
          </p:nvPr>
        </p:nvSpPr>
        <p:spPr>
          <a:xfrm>
            <a:off x="1650210" y="1451819"/>
            <a:ext cx="1793080" cy="445647"/>
          </a:xfrm>
        </p:spPr>
        <p:txBody>
          <a:bodyPr>
            <a:normAutofit lnSpcReduction="10000"/>
          </a:bodyPr>
          <a:lstStyle/>
          <a:p>
            <a:pPr marL="0" indent="0" algn="ctr">
              <a:buNone/>
            </a:pPr>
            <a:r>
              <a:rPr lang="en-US" dirty="0"/>
              <a:t>Image K</a:t>
            </a:r>
          </a:p>
        </p:txBody>
      </p:sp>
      <p:cxnSp>
        <p:nvCxnSpPr>
          <p:cNvPr id="10" name="Straight Connector 9">
            <a:extLst>
              <a:ext uri="{FF2B5EF4-FFF2-40B4-BE49-F238E27FC236}">
                <a16:creationId xmlns:a16="http://schemas.microsoft.com/office/drawing/2014/main" id="{E763BDCB-1F24-0100-C0F5-B64A003E4A55}"/>
              </a:ext>
            </a:extLst>
          </p:cNvPr>
          <p:cNvCxnSpPr>
            <a:cxnSpLocks/>
          </p:cNvCxnSpPr>
          <p:nvPr/>
        </p:nvCxnSpPr>
        <p:spPr>
          <a:xfrm>
            <a:off x="3357563" y="1451819"/>
            <a:ext cx="0" cy="315423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FD43D06-1310-0233-27E1-C935C61ED51B}"/>
              </a:ext>
            </a:extLst>
          </p:cNvPr>
          <p:cNvSpPr txBox="1">
            <a:spLocks/>
          </p:cNvSpPr>
          <p:nvPr/>
        </p:nvSpPr>
        <p:spPr>
          <a:xfrm>
            <a:off x="3443289" y="1451819"/>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L</a:t>
            </a:r>
          </a:p>
        </p:txBody>
      </p:sp>
      <p:cxnSp>
        <p:nvCxnSpPr>
          <p:cNvPr id="11" name="Straight Connector 10">
            <a:extLst>
              <a:ext uri="{FF2B5EF4-FFF2-40B4-BE49-F238E27FC236}">
                <a16:creationId xmlns:a16="http://schemas.microsoft.com/office/drawing/2014/main" id="{A607A6F8-DC83-06FE-316D-CDA5EF958AE3}"/>
              </a:ext>
            </a:extLst>
          </p:cNvPr>
          <p:cNvCxnSpPr>
            <a:cxnSpLocks/>
          </p:cNvCxnSpPr>
          <p:nvPr/>
        </p:nvCxnSpPr>
        <p:spPr>
          <a:xfrm>
            <a:off x="5479397" y="1451819"/>
            <a:ext cx="0" cy="315423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84D4DB66-1C52-E43E-2EF7-236F5BD20069}"/>
              </a:ext>
            </a:extLst>
          </p:cNvPr>
          <p:cNvSpPr txBox="1">
            <a:spLocks/>
          </p:cNvSpPr>
          <p:nvPr/>
        </p:nvSpPr>
        <p:spPr>
          <a:xfrm>
            <a:off x="5643564" y="1451819"/>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M</a:t>
            </a:r>
          </a:p>
        </p:txBody>
      </p:sp>
      <p:sp>
        <p:nvSpPr>
          <p:cNvPr id="4" name="Content Placeholder 2">
            <a:extLst>
              <a:ext uri="{FF2B5EF4-FFF2-40B4-BE49-F238E27FC236}">
                <a16:creationId xmlns:a16="http://schemas.microsoft.com/office/drawing/2014/main" id="{3A9140F5-9A63-82A8-1CC6-85C6D99BB34D}"/>
              </a:ext>
            </a:extLst>
          </p:cNvPr>
          <p:cNvSpPr txBox="1">
            <a:spLocks/>
          </p:cNvSpPr>
          <p:nvPr/>
        </p:nvSpPr>
        <p:spPr>
          <a:xfrm>
            <a:off x="2921794" y="1110725"/>
            <a:ext cx="3300412" cy="445647"/>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Model Deployment: New Data</a:t>
            </a:r>
          </a:p>
        </p:txBody>
      </p:sp>
      <p:pic>
        <p:nvPicPr>
          <p:cNvPr id="5" name="Picture 12">
            <a:extLst>
              <a:ext uri="{FF2B5EF4-FFF2-40B4-BE49-F238E27FC236}">
                <a16:creationId xmlns:a16="http://schemas.microsoft.com/office/drawing/2014/main" id="{D8F11335-5C6E-6AF6-25E0-15681EF200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3568272" y="2014746"/>
            <a:ext cx="1668097" cy="201802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football helmet on grass&#10;&#10;Description automatically generated with low confidence">
            <a:extLst>
              <a:ext uri="{FF2B5EF4-FFF2-40B4-BE49-F238E27FC236}">
                <a16:creationId xmlns:a16="http://schemas.microsoft.com/office/drawing/2014/main" id="{C74F3EA9-A7BB-0CA3-EFAF-4B92D82115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2427" y="1993778"/>
            <a:ext cx="1793080" cy="1540419"/>
          </a:xfrm>
          <a:prstGeom prst="rect">
            <a:avLst/>
          </a:prstGeom>
        </p:spPr>
      </p:pic>
      <p:sp>
        <p:nvSpPr>
          <p:cNvPr id="6" name="Slide Number Placeholder 5">
            <a:extLst>
              <a:ext uri="{FF2B5EF4-FFF2-40B4-BE49-F238E27FC236}">
                <a16:creationId xmlns:a16="http://schemas.microsoft.com/office/drawing/2014/main" id="{AB9A87C2-BE9D-8501-6A97-43006C73BFE1}"/>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7</a:t>
            </a:fld>
            <a:endParaRPr lang="en-US"/>
          </a:p>
        </p:txBody>
      </p:sp>
    </p:spTree>
    <p:extLst>
      <p:ext uri="{BB962C8B-B14F-4D97-AF65-F5344CB8AC3E}">
        <p14:creationId xmlns:p14="http://schemas.microsoft.com/office/powerpoint/2010/main" val="4031910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059F8-1517-6C57-2C0F-485959668D5B}"/>
              </a:ext>
            </a:extLst>
          </p:cNvPr>
          <p:cNvSpPr>
            <a:spLocks noGrp="1"/>
          </p:cNvSpPr>
          <p:nvPr>
            <p:ph type="title"/>
          </p:nvPr>
        </p:nvSpPr>
        <p:spPr>
          <a:xfrm>
            <a:off x="93681" y="95426"/>
            <a:ext cx="8671178" cy="454702"/>
          </a:xfrm>
        </p:spPr>
        <p:txBody>
          <a:bodyPr>
            <a:normAutofit fontScale="90000"/>
          </a:bodyPr>
          <a:lstStyle/>
          <a:p>
            <a:r>
              <a:rPr lang="en-US" dirty="0"/>
              <a:t>Exercise: Image Classification (7/7)</a:t>
            </a:r>
          </a:p>
        </p:txBody>
      </p:sp>
      <p:sp>
        <p:nvSpPr>
          <p:cNvPr id="5" name="Content Placeholder 4">
            <a:extLst>
              <a:ext uri="{FF2B5EF4-FFF2-40B4-BE49-F238E27FC236}">
                <a16:creationId xmlns:a16="http://schemas.microsoft.com/office/drawing/2014/main" id="{311F33CB-D2B2-D681-6657-04780849DB37}"/>
              </a:ext>
            </a:extLst>
          </p:cNvPr>
          <p:cNvSpPr>
            <a:spLocks noGrp="1"/>
          </p:cNvSpPr>
          <p:nvPr>
            <p:ph idx="1"/>
          </p:nvPr>
        </p:nvSpPr>
        <p:spPr>
          <a:xfrm>
            <a:off x="1614488" y="1330037"/>
            <a:ext cx="5915025" cy="3539618"/>
          </a:xfrm>
        </p:spPr>
        <p:txBody>
          <a:bodyPr>
            <a:normAutofit fontScale="55000" lnSpcReduction="20000"/>
          </a:bodyPr>
          <a:lstStyle/>
          <a:p>
            <a:r>
              <a:rPr lang="en-US" dirty="0"/>
              <a:t>Is the data used for training/testing enough?</a:t>
            </a:r>
          </a:p>
          <a:p>
            <a:pPr lvl="1"/>
            <a:r>
              <a:rPr lang="en-US" dirty="0"/>
              <a:t>Some images (testing and new) were too different to the training data</a:t>
            </a:r>
          </a:p>
          <a:p>
            <a:pPr lvl="1"/>
            <a:r>
              <a:rPr lang="en-US" dirty="0"/>
              <a:t>Underrepresented images like vehicles which indicate a data balance issue.</a:t>
            </a:r>
          </a:p>
          <a:p>
            <a:endParaRPr lang="en-US" dirty="0"/>
          </a:p>
          <a:p>
            <a:r>
              <a:rPr lang="en-US" dirty="0"/>
              <a:t>Biases in the data?</a:t>
            </a:r>
          </a:p>
          <a:p>
            <a:pPr lvl="1"/>
            <a:r>
              <a:rPr lang="en-US" dirty="0"/>
              <a:t>Did we evaluate the training data before deployment?</a:t>
            </a:r>
          </a:p>
          <a:p>
            <a:pPr lvl="1"/>
            <a:r>
              <a:rPr lang="en-US" dirty="0"/>
              <a:t>Cognitive bias? Confirmation bias? Other biases?</a:t>
            </a:r>
          </a:p>
          <a:p>
            <a:pPr lvl="1"/>
            <a:r>
              <a:rPr lang="en-US" dirty="0"/>
              <a:t>Would the model be biased on some non-space objects with dark background? </a:t>
            </a:r>
          </a:p>
          <a:p>
            <a:pPr lvl="1"/>
            <a:endParaRPr lang="en-US" dirty="0"/>
          </a:p>
          <a:p>
            <a:r>
              <a:rPr lang="en-US" dirty="0"/>
              <a:t>Was the training data appropriate for the images we were classifying? In all cases or in some cases?</a:t>
            </a:r>
          </a:p>
          <a:p>
            <a:endParaRPr lang="en-US" dirty="0"/>
          </a:p>
          <a:p>
            <a:r>
              <a:rPr lang="en-US" dirty="0"/>
              <a:t>What can we do to address the shortcomings?</a:t>
            </a:r>
          </a:p>
          <a:p>
            <a:pPr lvl="1"/>
            <a:r>
              <a:rPr lang="en-US" dirty="0"/>
              <a:t>Increase number of labeled data: Non-space with dark background, and vehicles</a:t>
            </a:r>
          </a:p>
          <a:p>
            <a:pPr lvl="1"/>
            <a:r>
              <a:rPr lang="en-US" dirty="0"/>
              <a:t>Create a new class with corresponding data like space/non-space vehicles. </a:t>
            </a:r>
          </a:p>
          <a:p>
            <a:pPr lvl="1"/>
            <a:r>
              <a:rPr lang="en-US" dirty="0"/>
              <a:t>Should we increase the number of space objects with different background colors?</a:t>
            </a:r>
          </a:p>
          <a:p>
            <a:pPr lvl="1"/>
            <a:r>
              <a:rPr lang="en-US" dirty="0"/>
              <a:t>Use a different model</a:t>
            </a:r>
          </a:p>
          <a:p>
            <a:pPr lvl="1"/>
            <a:r>
              <a:rPr lang="en-US" dirty="0"/>
              <a:t>Use unsupervised ML algorithm if possible</a:t>
            </a:r>
          </a:p>
        </p:txBody>
      </p:sp>
      <p:sp>
        <p:nvSpPr>
          <p:cNvPr id="3" name="Slide Number Placeholder 2">
            <a:extLst>
              <a:ext uri="{FF2B5EF4-FFF2-40B4-BE49-F238E27FC236}">
                <a16:creationId xmlns:a16="http://schemas.microsoft.com/office/drawing/2014/main" id="{65E3B5A8-DDCB-A06B-5F47-2D5367EF223F}"/>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8</a:t>
            </a:fld>
            <a:endParaRPr lang="en-US"/>
          </a:p>
        </p:txBody>
      </p:sp>
    </p:spTree>
    <p:extLst>
      <p:ext uri="{BB962C8B-B14F-4D97-AF65-F5344CB8AC3E}">
        <p14:creationId xmlns:p14="http://schemas.microsoft.com/office/powerpoint/2010/main" val="2833977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57D03-8738-026D-7AB0-603512462B9A}"/>
              </a:ext>
            </a:extLst>
          </p:cNvPr>
          <p:cNvSpPr>
            <a:spLocks noGrp="1"/>
          </p:cNvSpPr>
          <p:nvPr>
            <p:ph type="title"/>
          </p:nvPr>
        </p:nvSpPr>
        <p:spPr/>
        <p:txBody>
          <a:bodyPr/>
          <a:lstStyle/>
          <a:p>
            <a:r>
              <a:rPr lang="en-US" dirty="0"/>
              <a:t>Exercise: Image Clustering (1/4)</a:t>
            </a:r>
          </a:p>
        </p:txBody>
      </p:sp>
      <p:sp>
        <p:nvSpPr>
          <p:cNvPr id="3" name="Content Placeholder 2">
            <a:extLst>
              <a:ext uri="{FF2B5EF4-FFF2-40B4-BE49-F238E27FC236}">
                <a16:creationId xmlns:a16="http://schemas.microsoft.com/office/drawing/2014/main" id="{C42120FB-023A-ED65-783B-2C6162200BE5}"/>
              </a:ext>
            </a:extLst>
          </p:cNvPr>
          <p:cNvSpPr>
            <a:spLocks noGrp="1"/>
          </p:cNvSpPr>
          <p:nvPr>
            <p:ph idx="1"/>
          </p:nvPr>
        </p:nvSpPr>
        <p:spPr/>
        <p:txBody>
          <a:bodyPr>
            <a:normAutofit fontScale="77500" lnSpcReduction="20000"/>
          </a:bodyPr>
          <a:lstStyle/>
          <a:p>
            <a:r>
              <a:rPr lang="en-US" dirty="0"/>
              <a:t>We want to develop a ML clustering model (unsupervised ML) that creates clusters (e.g., groups) for all-previous images (30 images)</a:t>
            </a:r>
          </a:p>
          <a:p>
            <a:endParaRPr lang="en-US" dirty="0"/>
          </a:p>
          <a:p>
            <a:r>
              <a:rPr lang="en-US" dirty="0"/>
              <a:t>What would be features that we could compare to create significant clusters?</a:t>
            </a:r>
          </a:p>
          <a:p>
            <a:endParaRPr lang="en-US" dirty="0"/>
          </a:p>
          <a:p>
            <a:r>
              <a:rPr lang="en-US" dirty="0"/>
              <a:t>Features can be any we can think of that we can collect data, such as color, shape, type, category, weight, etc. </a:t>
            </a:r>
          </a:p>
          <a:p>
            <a:endParaRPr lang="en-US" dirty="0"/>
          </a:p>
          <a:p>
            <a:r>
              <a:rPr lang="en-US" dirty="0"/>
              <a:t>Note that we could also have clusters for outliers.</a:t>
            </a:r>
          </a:p>
          <a:p>
            <a:endParaRPr lang="en-US" dirty="0"/>
          </a:p>
          <a:p>
            <a:r>
              <a:rPr lang="en-US" dirty="0"/>
              <a:t>In this case let’s consider a significant cluster as one that has at least 4 images.</a:t>
            </a:r>
          </a:p>
          <a:p>
            <a:endParaRPr lang="en-US" dirty="0"/>
          </a:p>
          <a:p>
            <a:r>
              <a:rPr lang="en-US" dirty="0"/>
              <a:t>An image can be part of one cluster.</a:t>
            </a:r>
          </a:p>
          <a:p>
            <a:endParaRPr lang="en-US" dirty="0"/>
          </a:p>
          <a:p>
            <a:endParaRPr lang="en-US" dirty="0"/>
          </a:p>
        </p:txBody>
      </p:sp>
      <p:sp>
        <p:nvSpPr>
          <p:cNvPr id="4" name="Slide Number Placeholder 3">
            <a:extLst>
              <a:ext uri="{FF2B5EF4-FFF2-40B4-BE49-F238E27FC236}">
                <a16:creationId xmlns:a16="http://schemas.microsoft.com/office/drawing/2014/main" id="{F463CF91-4655-9FDC-B4AB-AD91D5BA49E2}"/>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9</a:t>
            </a:fld>
            <a:endParaRPr lang="en-US"/>
          </a:p>
        </p:txBody>
      </p:sp>
    </p:spTree>
    <p:extLst>
      <p:ext uri="{BB962C8B-B14F-4D97-AF65-F5344CB8AC3E}">
        <p14:creationId xmlns:p14="http://schemas.microsoft.com/office/powerpoint/2010/main" val="231235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5490</TotalTime>
  <Words>1925</Words>
  <Application>Microsoft Office PowerPoint</Application>
  <PresentationFormat>On-screen Show (16:9)</PresentationFormat>
  <Paragraphs>176</Paragraphs>
  <Slides>13</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DATA 601 – AI Classification and Clustering Example Demo Discussion</vt:lpstr>
      <vt:lpstr>Exercise: Image Classification (1/7)</vt:lpstr>
      <vt:lpstr>Exercise: Image Classification (2/7)</vt:lpstr>
      <vt:lpstr>Exercise: Image Classification (3/7)</vt:lpstr>
      <vt:lpstr>Exercise: Image Classification (4/7)</vt:lpstr>
      <vt:lpstr>Exercise: Image Classification (5/7)</vt:lpstr>
      <vt:lpstr>Exercise: Image Classification (6/7)</vt:lpstr>
      <vt:lpstr>Exercise: Image Classification (7/7)</vt:lpstr>
      <vt:lpstr>Exercise: Image Clustering (1/4)</vt:lpstr>
      <vt:lpstr>Exercise: Image Clustering (2/4)</vt:lpstr>
      <vt:lpstr>Exercise: Image Clustering (3/4)</vt:lpstr>
      <vt:lpstr>Exercise: Image Clustering (4/4)</vt:lpstr>
      <vt:lpstr>Questions?</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FG</dc:creator>
  <cp:lastModifiedBy>Felix Gonzalez</cp:lastModifiedBy>
  <cp:revision>145</cp:revision>
  <dcterms:created xsi:type="dcterms:W3CDTF">2019-02-27T15:38:32Z</dcterms:created>
  <dcterms:modified xsi:type="dcterms:W3CDTF">2023-04-30T03:19:39Z</dcterms:modified>
</cp:coreProperties>
</file>